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58" r:id="rId3"/>
    <p:sldId id="259" r:id="rId4"/>
    <p:sldId id="260" r:id="rId5"/>
    <p:sldId id="261" r:id="rId6"/>
    <p:sldId id="262" r:id="rId7"/>
    <p:sldId id="263" r:id="rId8"/>
    <p:sldId id="264" r:id="rId9"/>
    <p:sldId id="268" r:id="rId10"/>
    <p:sldId id="267" r:id="rId11"/>
    <p:sldId id="269" r:id="rId12"/>
    <p:sldId id="270" r:id="rId13"/>
    <p:sldId id="271" r:id="rId14"/>
    <p:sldId id="272" r:id="rId15"/>
    <p:sldId id="273" r:id="rId16"/>
    <p:sldId id="274" r:id="rId17"/>
    <p:sldId id="275" r:id="rId18"/>
    <p:sldId id="276"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46" d="100"/>
          <a:sy n="46"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1EDA0B-96B3-4174-A866-08A542D0E3A0}" type="datetimeFigureOut">
              <a:rPr lang="en-US" smtClean="0"/>
              <a:t>9/20/2015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093F0-AF20-4FB8-8A5E-61760F7042D8}" type="slidenum">
              <a:rPr lang="en-US" smtClean="0"/>
              <a:t>‹#›</a:t>
            </a:fld>
            <a:endParaRPr lang="en-US"/>
          </a:p>
        </p:txBody>
      </p:sp>
    </p:spTree>
    <p:extLst>
      <p:ext uri="{BB962C8B-B14F-4D97-AF65-F5344CB8AC3E}">
        <p14:creationId xmlns:p14="http://schemas.microsoft.com/office/powerpoint/2010/main" val="312525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rPr>
              <a:t>This is the Diavolino and the Ruggeduino.  The Diavolino is a low cost board ($12 at Micro Center) that off-loads the USB processing to another board.  It is a kit.  The Ruggeduino is built for beginners and has fuses and other limiting components to nearly eliminate the possibility of damaging the board.</a:t>
            </a:r>
          </a:p>
          <a:p>
            <a:endParaRPr lang="en-US" altLang="en-US" smtClean="0">
              <a:latin typeface="Times New Roman" panose="02020603050405020304" pitchFamily="18" charset="0"/>
            </a:endParaRPr>
          </a:p>
          <a:p>
            <a:r>
              <a:rPr lang="en-US" altLang="en-US" smtClean="0">
                <a:latin typeface="Times New Roman" panose="02020603050405020304" pitchFamily="18" charset="0"/>
              </a:rPr>
              <a:t>These are two of many.  Since Arduino is open, anyone can make boards, and many have extended boards for special purposes, such as robots, flight simulation, video games, radio control vehicles, and for prototyping.</a:t>
            </a: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AAFFA4E-DB65-414B-8A86-B049EDDB7C67}" type="slidenum">
              <a:rPr lang="en-US" altLang="en-US" sz="1200"/>
              <a:pPr eaLnBrk="1" hangingPunct="1"/>
              <a:t>11</a:t>
            </a:fld>
            <a:endParaRPr lang="en-US" altLang="en-US" sz="1200"/>
          </a:p>
        </p:txBody>
      </p:sp>
    </p:spTree>
    <p:extLst>
      <p:ext uri="{BB962C8B-B14F-4D97-AF65-F5344CB8AC3E}">
        <p14:creationId xmlns:p14="http://schemas.microsoft.com/office/powerpoint/2010/main" val="3288133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A0FF768-09EF-4F32-A8FF-B9509B5DD569}" type="slidenum">
              <a:rPr lang="en-US" altLang="en-US" sz="1200"/>
              <a:pPr eaLnBrk="1" hangingPunct="1"/>
              <a:t>13</a:t>
            </a:fld>
            <a:endParaRPr lang="en-US" altLang="en-US" sz="1200"/>
          </a:p>
        </p:txBody>
      </p:sp>
      <p:sp>
        <p:nvSpPr>
          <p:cNvPr id="44035" name="Rectangle 1"/>
          <p:cNvSpPr>
            <a:spLocks noGrp="1" noRot="1" noChangeAspect="1" noChangeArrowheads="1" noTextEdit="1"/>
          </p:cNvSpPr>
          <p:nvPr>
            <p:ph type="sldImg"/>
          </p:nvPr>
        </p:nvSpPr>
        <p:spPr>
          <a:ln/>
        </p:spPr>
      </p:sp>
      <p:sp>
        <p:nvSpPr>
          <p:cNvPr id="4403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95000"/>
              </a:lnSpc>
              <a:spcBef>
                <a:spcPct val="0"/>
              </a:spcBef>
            </a:pPr>
            <a:r>
              <a:rPr lang="en-US" altLang="en-US" sz="1600" smtClean="0">
                <a:solidFill>
                  <a:srgbClr val="444444"/>
                </a:solidFill>
                <a:latin typeface="Arial" panose="020B0604020202020204" pitchFamily="34" charset="0"/>
              </a:rPr>
              <a:t>Shields connect to the I/O board to extend it's functionality.  Hundreds of shields are available, and you can make your own.</a:t>
            </a:r>
            <a:endParaRPr lang="en-US" altLang="en-US" smtClean="0">
              <a:latin typeface="Times New Roman" panose="02020603050405020304" pitchFamily="18" charset="0"/>
            </a:endParaRPr>
          </a:p>
          <a:p>
            <a:pPr eaLnBrk="1" hangingPunct="1">
              <a:lnSpc>
                <a:spcPct val="95000"/>
              </a:lnSpc>
              <a:spcBef>
                <a:spcPct val="0"/>
              </a:spcBef>
            </a:pPr>
            <a:endParaRPr lang="en-US" altLang="en-US" sz="1600" smtClean="0">
              <a:solidFill>
                <a:srgbClr val="444444"/>
              </a:solidFill>
              <a:latin typeface="Arial" panose="020B0604020202020204" pitchFamily="34" charset="0"/>
            </a:endParaRPr>
          </a:p>
          <a:p>
            <a:pPr eaLnBrk="1" hangingPunct="1">
              <a:lnSpc>
                <a:spcPct val="95000"/>
              </a:lnSpc>
              <a:spcBef>
                <a:spcPct val="0"/>
              </a:spcBef>
            </a:pPr>
            <a:r>
              <a:rPr lang="en-US" altLang="en-US" sz="1600" smtClean="0">
                <a:solidFill>
                  <a:srgbClr val="444444"/>
                </a:solidFill>
                <a:latin typeface="Arial" panose="020B0604020202020204" pitchFamily="34" charset="0"/>
              </a:rPr>
              <a:t>Starting from the upper left going clockwise:</a:t>
            </a:r>
            <a:endParaRPr lang="en-US" altLang="en-US" smtClean="0">
              <a:latin typeface="Times New Roman" panose="02020603050405020304" pitchFamily="18" charset="0"/>
            </a:endParaRPr>
          </a:p>
          <a:p>
            <a:pPr eaLnBrk="1" hangingPunct="1">
              <a:lnSpc>
                <a:spcPct val="95000"/>
              </a:lnSpc>
              <a:spcBef>
                <a:spcPct val="0"/>
              </a:spcBef>
            </a:pPr>
            <a:r>
              <a:rPr lang="en-US" altLang="en-US" sz="1600" smtClean="0">
                <a:solidFill>
                  <a:srgbClr val="444444"/>
                </a:solidFill>
                <a:latin typeface="Arial" panose="020B0604020202020204" pitchFamily="34" charset="0"/>
              </a:rPr>
              <a:t>Wireless Network Shield</a:t>
            </a:r>
          </a:p>
          <a:p>
            <a:pPr eaLnBrk="1" hangingPunct="1">
              <a:lnSpc>
                <a:spcPct val="95000"/>
              </a:lnSpc>
              <a:spcBef>
                <a:spcPct val="0"/>
              </a:spcBef>
            </a:pPr>
            <a:r>
              <a:rPr lang="en-US" altLang="en-US" sz="1600" smtClean="0">
                <a:solidFill>
                  <a:srgbClr val="444444"/>
                </a:solidFill>
                <a:latin typeface="Arial" panose="020B0604020202020204" pitchFamily="34" charset="0"/>
              </a:rPr>
              <a:t>Color LCD Shield</a:t>
            </a:r>
          </a:p>
          <a:p>
            <a:pPr eaLnBrk="1" hangingPunct="1">
              <a:lnSpc>
                <a:spcPct val="95000"/>
              </a:lnSpc>
              <a:spcBef>
                <a:spcPct val="0"/>
              </a:spcBef>
            </a:pPr>
            <a:r>
              <a:rPr lang="en-US" altLang="en-US" smtClean="0">
                <a:solidFill>
                  <a:srgbClr val="444444"/>
                </a:solidFill>
                <a:latin typeface="Arial" panose="020B0604020202020204" pitchFamily="34" charset="0"/>
              </a:rPr>
              <a:t>Power Driver Shield (connects to a computer power supply).</a:t>
            </a:r>
            <a:endParaRPr lang="en-US" altLang="en-US" smtClean="0">
              <a:latin typeface="Times New Roman" panose="02020603050405020304" pitchFamily="18" charset="0"/>
            </a:endParaRPr>
          </a:p>
          <a:p>
            <a:pPr eaLnBrk="1" hangingPunct="1">
              <a:lnSpc>
                <a:spcPct val="95000"/>
              </a:lnSpc>
              <a:spcBef>
                <a:spcPct val="0"/>
              </a:spcBef>
            </a:pPr>
            <a:r>
              <a:rPr lang="en-US" altLang="en-US" sz="1600" smtClean="0">
                <a:solidFill>
                  <a:srgbClr val="444444"/>
                </a:solidFill>
                <a:latin typeface="Arial" panose="020B0604020202020204" pitchFamily="34" charset="0"/>
              </a:rPr>
              <a:t>GPS Shield</a:t>
            </a:r>
            <a:endParaRPr lang="en-US" altLang="en-US" smtClean="0">
              <a:latin typeface="Times New Roman" panose="02020603050405020304" pitchFamily="18" charset="0"/>
            </a:endParaRPr>
          </a:p>
          <a:p>
            <a:pPr eaLnBrk="1" hangingPunct="1">
              <a:lnSpc>
                <a:spcPct val="95000"/>
              </a:lnSpc>
              <a:spcBef>
                <a:spcPct val="0"/>
              </a:spcBef>
            </a:pPr>
            <a:endParaRPr lang="en-US" altLang="en-US" sz="1600" smtClean="0">
              <a:solidFill>
                <a:srgbClr val="444444"/>
              </a:solidFill>
              <a:latin typeface="Arial" panose="020B0604020202020204" pitchFamily="34" charset="0"/>
            </a:endParaRPr>
          </a:p>
          <a:p>
            <a:pPr eaLnBrk="1" hangingPunct="1">
              <a:lnSpc>
                <a:spcPct val="95000"/>
              </a:lnSpc>
              <a:spcBef>
                <a:spcPct val="0"/>
              </a:spcBef>
            </a:pPr>
            <a:r>
              <a:rPr lang="en-US" altLang="en-US" sz="1600" smtClean="0">
                <a:solidFill>
                  <a:srgbClr val="444444"/>
                </a:solidFill>
                <a:latin typeface="Arial" panose="020B0604020202020204" pitchFamily="34" charset="0"/>
              </a:rPr>
              <a:t>Shields can run as low as $15, as high as $200.</a:t>
            </a:r>
            <a:endParaRPr lang="en-US" altLang="en-US" smtClean="0">
              <a:latin typeface="Times New Roman" panose="02020603050405020304" pitchFamily="18" charset="0"/>
            </a:endParaRPr>
          </a:p>
          <a:p>
            <a:pPr eaLnBrk="1" hangingPunct="1">
              <a:lnSpc>
                <a:spcPct val="95000"/>
              </a:lnSpc>
              <a:spcBef>
                <a:spcPct val="0"/>
              </a:spcBef>
            </a:pPr>
            <a:endParaRPr lang="en-US" altLang="en-US" sz="1600" smtClean="0">
              <a:solidFill>
                <a:srgbClr val="444444"/>
              </a:solidFill>
              <a:latin typeface="Arial" panose="020B0604020202020204" pitchFamily="34" charset="0"/>
            </a:endParaRPr>
          </a:p>
          <a:p>
            <a:pPr eaLnBrk="1" hangingPunct="1">
              <a:lnSpc>
                <a:spcPct val="95000"/>
              </a:lnSpc>
              <a:spcBef>
                <a:spcPct val="0"/>
              </a:spcBef>
            </a:pPr>
            <a:r>
              <a:rPr lang="en-US" altLang="en-US" sz="1600" smtClean="0">
                <a:solidFill>
                  <a:srgbClr val="444444"/>
                </a:solidFill>
                <a:latin typeface="Arial" panose="020B0604020202020204" pitchFamily="34" charset="0"/>
              </a:rPr>
              <a:t>Bluetooth $40-$65</a:t>
            </a:r>
            <a:endParaRPr lang="en-US" altLang="en-US" smtClean="0">
              <a:latin typeface="Times New Roman" panose="02020603050405020304" pitchFamily="18" charset="0"/>
            </a:endParaRPr>
          </a:p>
          <a:p>
            <a:pPr eaLnBrk="1" hangingPunct="1">
              <a:lnSpc>
                <a:spcPct val="95000"/>
              </a:lnSpc>
              <a:spcBef>
                <a:spcPct val="0"/>
              </a:spcBef>
            </a:pPr>
            <a:r>
              <a:rPr lang="en-US" altLang="en-US" sz="1600" smtClean="0">
                <a:solidFill>
                  <a:srgbClr val="444444"/>
                </a:solidFill>
                <a:latin typeface="Arial" panose="020B0604020202020204" pitchFamily="34" charset="0"/>
              </a:rPr>
              <a:t>LCD: $40</a:t>
            </a:r>
            <a:endParaRPr lang="en-US" altLang="en-US" smtClean="0">
              <a:latin typeface="Times New Roman" panose="02020603050405020304" pitchFamily="18" charset="0"/>
            </a:endParaRPr>
          </a:p>
          <a:p>
            <a:pPr eaLnBrk="1" hangingPunct="1">
              <a:lnSpc>
                <a:spcPct val="95000"/>
              </a:lnSpc>
              <a:spcBef>
                <a:spcPct val="0"/>
              </a:spcBef>
            </a:pPr>
            <a:r>
              <a:rPr lang="en-US" altLang="en-US" sz="1600" smtClean="0">
                <a:solidFill>
                  <a:srgbClr val="444444"/>
                </a:solidFill>
                <a:latin typeface="Arial" panose="020B0604020202020204" pitchFamily="34" charset="0"/>
              </a:rPr>
              <a:t>GPS: $80</a:t>
            </a:r>
            <a:endParaRPr lang="en-US" altLang="en-US" smtClean="0">
              <a:latin typeface="Times New Roman" panose="02020603050405020304" pitchFamily="18" charset="0"/>
            </a:endParaRPr>
          </a:p>
          <a:p>
            <a:pPr eaLnBrk="1" hangingPunct="1">
              <a:lnSpc>
                <a:spcPct val="95000"/>
              </a:lnSpc>
              <a:spcBef>
                <a:spcPct val="0"/>
              </a:spcBef>
            </a:pPr>
            <a:r>
              <a:rPr lang="en-US" altLang="en-US" sz="1600" smtClean="0">
                <a:solidFill>
                  <a:srgbClr val="444444"/>
                </a:solidFill>
                <a:latin typeface="Arial" panose="020B0604020202020204" pitchFamily="34" charset="0"/>
              </a:rPr>
              <a:t>Power Driver: $20</a:t>
            </a:r>
          </a:p>
        </p:txBody>
      </p:sp>
    </p:spTree>
    <p:extLst>
      <p:ext uri="{BB962C8B-B14F-4D97-AF65-F5344CB8AC3E}">
        <p14:creationId xmlns:p14="http://schemas.microsoft.com/office/powerpoint/2010/main" val="3637944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FB00EFA-182C-452B-AE13-880821C07193}" type="slidenum">
              <a:rPr lang="en-US" altLang="en-US" sz="1200"/>
              <a:pPr eaLnBrk="1" hangingPunct="1"/>
              <a:t>14</a:t>
            </a:fld>
            <a:endParaRPr lang="en-US" altLang="en-US" sz="1200"/>
          </a:p>
        </p:txBody>
      </p:sp>
      <p:sp>
        <p:nvSpPr>
          <p:cNvPr id="45059" name="Rectangle 1"/>
          <p:cNvSpPr>
            <a:spLocks noGrp="1" noRot="1" noChangeAspect="1" noChangeArrowheads="1" noTextEdit="1"/>
          </p:cNvSpPr>
          <p:nvPr>
            <p:ph type="sldImg"/>
          </p:nvPr>
        </p:nvSpPr>
        <p:spPr>
          <a:ln/>
        </p:spPr>
      </p:sp>
      <p:sp>
        <p:nvSpPr>
          <p:cNvPr id="4506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95000"/>
              </a:lnSpc>
              <a:spcBef>
                <a:spcPct val="0"/>
              </a:spcBef>
            </a:pPr>
            <a:r>
              <a:rPr lang="en-US" altLang="en-US" sz="1600" smtClean="0">
                <a:solidFill>
                  <a:srgbClr val="444444"/>
                </a:solidFill>
                <a:latin typeface="Arial" panose="020B0604020202020204" pitchFamily="34" charset="0"/>
              </a:rPr>
              <a:t>The shield on the left is a touchscreen shield, the upper right is a light and temperature shield, and the lower right is a sound (music) shield.</a:t>
            </a:r>
          </a:p>
        </p:txBody>
      </p:sp>
    </p:spTree>
    <p:extLst>
      <p:ext uri="{BB962C8B-B14F-4D97-AF65-F5344CB8AC3E}">
        <p14:creationId xmlns:p14="http://schemas.microsoft.com/office/powerpoint/2010/main" val="247213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7899CAD-6B78-4F84-A657-ED82F58345EF}" type="slidenum">
              <a:rPr lang="en-US" altLang="en-US" sz="1200"/>
              <a:pPr eaLnBrk="1" hangingPunct="1"/>
              <a:t>15</a:t>
            </a:fld>
            <a:endParaRPr lang="en-US" altLang="en-US" sz="1200"/>
          </a:p>
        </p:txBody>
      </p:sp>
      <p:sp>
        <p:nvSpPr>
          <p:cNvPr id="46083" name="Rectangle 1"/>
          <p:cNvSpPr>
            <a:spLocks noGrp="1" noRot="1" noChangeAspect="1" noChangeArrowheads="1" noTextEdit="1"/>
          </p:cNvSpPr>
          <p:nvPr>
            <p:ph type="sldImg"/>
          </p:nvPr>
        </p:nvSpPr>
        <p:spPr>
          <a:ln/>
        </p:spPr>
      </p:sp>
      <p:sp>
        <p:nvSpPr>
          <p:cNvPr id="4608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95000"/>
              </a:lnSpc>
              <a:spcBef>
                <a:spcPct val="0"/>
              </a:spcBef>
            </a:pPr>
            <a:r>
              <a:rPr lang="en-US" altLang="en-US" sz="1600" smtClean="0">
                <a:solidFill>
                  <a:srgbClr val="444444"/>
                </a:solidFill>
                <a:latin typeface="Arial" panose="020B0604020202020204" pitchFamily="34" charset="0"/>
              </a:rPr>
              <a:t>Communication shields - XBee, Ethernet, and Wifi (2.5 Ghz).</a:t>
            </a:r>
            <a:endParaRPr lang="en-US" altLang="en-US" smtClean="0">
              <a:latin typeface="Times New Roman" panose="02020603050405020304" pitchFamily="18" charset="0"/>
            </a:endParaRPr>
          </a:p>
          <a:p>
            <a:pPr eaLnBrk="1" hangingPunct="1">
              <a:lnSpc>
                <a:spcPct val="95000"/>
              </a:lnSpc>
              <a:spcBef>
                <a:spcPct val="0"/>
              </a:spcBef>
            </a:pPr>
            <a:endParaRPr lang="en-US" altLang="en-US" sz="1600" smtClean="0">
              <a:solidFill>
                <a:srgbClr val="444444"/>
              </a:solidFill>
              <a:latin typeface="Arial" panose="020B0604020202020204" pitchFamily="34" charset="0"/>
            </a:endParaRPr>
          </a:p>
          <a:p>
            <a:pPr eaLnBrk="1" hangingPunct="1">
              <a:lnSpc>
                <a:spcPct val="95000"/>
              </a:lnSpc>
              <a:spcBef>
                <a:spcPct val="0"/>
              </a:spcBef>
            </a:pPr>
            <a:r>
              <a:rPr lang="en-US" altLang="en-US" sz="1600" smtClean="0">
                <a:solidFill>
                  <a:srgbClr val="444444"/>
                </a:solidFill>
                <a:latin typeface="Arial" panose="020B0604020202020204" pitchFamily="34" charset="0"/>
              </a:rPr>
              <a:t>These run around $60-$80.</a:t>
            </a:r>
          </a:p>
        </p:txBody>
      </p:sp>
    </p:spTree>
    <p:extLst>
      <p:ext uri="{BB962C8B-B14F-4D97-AF65-F5344CB8AC3E}">
        <p14:creationId xmlns:p14="http://schemas.microsoft.com/office/powerpoint/2010/main" val="1001881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A2F7849-9753-43F0-AD6E-1C21B9EF6694}" type="slidenum">
              <a:rPr lang="en-US" altLang="en-US" sz="1200"/>
              <a:pPr eaLnBrk="1" hangingPunct="1"/>
              <a:t>17</a:t>
            </a:fld>
            <a:endParaRPr lang="en-US" altLang="en-US" sz="1200"/>
          </a:p>
        </p:txBody>
      </p:sp>
    </p:spTree>
    <p:extLst>
      <p:ext uri="{BB962C8B-B14F-4D97-AF65-F5344CB8AC3E}">
        <p14:creationId xmlns:p14="http://schemas.microsoft.com/office/powerpoint/2010/main" val="1567555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rPr>
              <a:t>Modules send serial data strings to the Arduino.</a:t>
            </a: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1DA2DD1-BBD2-4076-85C9-51EE6EC0468E}" type="slidenum">
              <a:rPr lang="en-US" altLang="en-US" sz="1200"/>
              <a:pPr eaLnBrk="1" hangingPunct="1"/>
              <a:t>18</a:t>
            </a:fld>
            <a:endParaRPr lang="en-US" altLang="en-US" sz="1200"/>
          </a:p>
        </p:txBody>
      </p:sp>
    </p:spTree>
    <p:extLst>
      <p:ext uri="{BB962C8B-B14F-4D97-AF65-F5344CB8AC3E}">
        <p14:creationId xmlns:p14="http://schemas.microsoft.com/office/powerpoint/2010/main" val="507622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1AC02F3-171D-432E-BA39-594861521DB3}" type="datetimeFigureOut">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193879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AC02F3-171D-432E-BA39-594861521DB3}" type="datetimeFigureOut">
              <a:rPr lang="en-US" smtClean="0"/>
              <a:t>9/20/2015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2208410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AC02F3-171D-432E-BA39-594861521DB3}" type="datetimeFigureOut">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501974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AC02F3-171D-432E-BA39-594861521DB3}" type="datetimeFigureOut">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FA00B-CAC4-4AB3-B724-80585A00F42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42285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AC02F3-171D-432E-BA39-594861521DB3}" type="datetimeFigureOut">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2832370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1AC02F3-171D-432E-BA39-594861521DB3}" type="datetimeFigureOut">
              <a:rPr lang="en-US" smtClean="0"/>
              <a:t>9/20/2015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3992744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1AC02F3-171D-432E-BA39-594861521DB3}" type="datetimeFigureOut">
              <a:rPr lang="en-US" smtClean="0"/>
              <a:t>9/20/2015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266480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1AC02F3-171D-432E-BA39-594861521DB3}" type="datetimeFigureOut">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1292281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1AC02F3-171D-432E-BA39-594861521DB3}" type="datetimeFigureOut">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380019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A1AC02F3-171D-432E-BA39-594861521DB3}" type="datetimeFigureOut">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1744590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AC02F3-171D-432E-BA39-594861521DB3}" type="datetimeFigureOut">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690863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1AC02F3-171D-432E-BA39-594861521DB3}" type="datetimeFigureOut">
              <a:rPr lang="en-US" smtClean="0"/>
              <a:t>9/20/2015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218037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1AC02F3-171D-432E-BA39-594861521DB3}" type="datetimeFigureOut">
              <a:rPr lang="en-US" smtClean="0"/>
              <a:t>9/20/2015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1922695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A1AC02F3-171D-432E-BA39-594861521DB3}" type="datetimeFigureOut">
              <a:rPr lang="en-US" smtClean="0"/>
              <a:t>9/20/2015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2897000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1AC02F3-171D-432E-BA39-594861521DB3}" type="datetimeFigureOut">
              <a:rPr lang="en-US" smtClean="0"/>
              <a:t>9/20/2015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397428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A1AC02F3-171D-432E-BA39-594861521DB3}" type="datetimeFigureOut">
              <a:rPr lang="en-US" smtClean="0"/>
              <a:t>9/20/2015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71078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AC02F3-171D-432E-BA39-594861521DB3}" type="datetimeFigureOut">
              <a:rPr lang="en-US" smtClean="0"/>
              <a:t>9/20/2015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1FA00B-CAC4-4AB3-B724-80585A00F423}" type="slidenum">
              <a:rPr lang="en-US" smtClean="0"/>
              <a:t>‹#›</a:t>
            </a:fld>
            <a:endParaRPr lang="en-US"/>
          </a:p>
        </p:txBody>
      </p:sp>
    </p:spTree>
    <p:extLst>
      <p:ext uri="{BB962C8B-B14F-4D97-AF65-F5344CB8AC3E}">
        <p14:creationId xmlns:p14="http://schemas.microsoft.com/office/powerpoint/2010/main" val="3373353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1AC02F3-171D-432E-BA39-594861521DB3}" type="datetimeFigureOut">
              <a:rPr lang="en-US" smtClean="0"/>
              <a:t>9/20/2015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1FA00B-CAC4-4AB3-B724-80585A00F423}" type="slidenum">
              <a:rPr lang="en-US" smtClean="0"/>
              <a:t>‹#›</a:t>
            </a:fld>
            <a:endParaRPr lang="en-US"/>
          </a:p>
        </p:txBody>
      </p:sp>
    </p:spTree>
    <p:extLst>
      <p:ext uri="{BB962C8B-B14F-4D97-AF65-F5344CB8AC3E}">
        <p14:creationId xmlns:p14="http://schemas.microsoft.com/office/powerpoint/2010/main" val="17026799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idx="4294967295"/>
          </p:nvPr>
        </p:nvSpPr>
        <p:spPr>
          <a:xfrm>
            <a:off x="1524000" y="274638"/>
            <a:ext cx="8229600" cy="1143000"/>
          </a:xfrm>
        </p:spPr>
        <p:txBody>
          <a:bodyPr/>
          <a:lstStyle/>
          <a:p>
            <a:pPr eaLnBrk="1" hangingPunct="1"/>
            <a:r>
              <a:rPr lang="en-US" altLang="en-US">
                <a:effectLst>
                  <a:outerShdw blurRad="38100" dist="38100" dir="2700000" algn="tl">
                    <a:srgbClr val="000000"/>
                  </a:outerShdw>
                </a:effectLst>
              </a:rPr>
              <a:t>Arduino Types</a:t>
            </a:r>
          </a:p>
        </p:txBody>
      </p:sp>
      <p:sp>
        <p:nvSpPr>
          <p:cNvPr id="9219" name="Rectangle 3"/>
          <p:cNvSpPr>
            <a:spLocks noGrp="1" noChangeArrowheads="1"/>
          </p:cNvSpPr>
          <p:nvPr>
            <p:ph type="body" idx="4294967295"/>
          </p:nvPr>
        </p:nvSpPr>
        <p:spPr>
          <a:xfrm>
            <a:off x="1524000" y="1600200"/>
            <a:ext cx="8229600" cy="5257800"/>
          </a:xfrm>
        </p:spPr>
        <p:txBody>
          <a:bodyPr/>
          <a:lstStyle/>
          <a:p>
            <a:pPr eaLnBrk="1" hangingPunct="1">
              <a:lnSpc>
                <a:spcPct val="90000"/>
              </a:lnSpc>
            </a:pPr>
            <a:r>
              <a:rPr lang="en-US" altLang="en-US">
                <a:effectLst>
                  <a:outerShdw blurRad="38100" dist="38100" dir="2700000" algn="tl">
                    <a:srgbClr val="000000"/>
                  </a:outerShdw>
                </a:effectLst>
              </a:rPr>
              <a:t>Many different versions</a:t>
            </a:r>
          </a:p>
          <a:p>
            <a:pPr lvl="1" eaLnBrk="1" hangingPunct="1">
              <a:lnSpc>
                <a:spcPct val="90000"/>
              </a:lnSpc>
            </a:pPr>
            <a:r>
              <a:rPr lang="en-US" altLang="en-US">
                <a:effectLst>
                  <a:outerShdw blurRad="38100" dist="38100" dir="2700000" algn="tl">
                    <a:srgbClr val="000000"/>
                  </a:outerShdw>
                </a:effectLst>
              </a:rPr>
              <a:t>Number of input/output channels</a:t>
            </a:r>
          </a:p>
          <a:p>
            <a:pPr lvl="1" eaLnBrk="1" hangingPunct="1">
              <a:lnSpc>
                <a:spcPct val="90000"/>
              </a:lnSpc>
            </a:pPr>
            <a:r>
              <a:rPr lang="en-US" altLang="en-US">
                <a:effectLst>
                  <a:outerShdw blurRad="38100" dist="38100" dir="2700000" algn="tl">
                    <a:srgbClr val="000000"/>
                  </a:outerShdw>
                </a:effectLst>
              </a:rPr>
              <a:t>Form factor</a:t>
            </a:r>
          </a:p>
          <a:p>
            <a:pPr lvl="1" eaLnBrk="1" hangingPunct="1">
              <a:lnSpc>
                <a:spcPct val="90000"/>
              </a:lnSpc>
            </a:pPr>
            <a:r>
              <a:rPr lang="en-US" altLang="en-US">
                <a:effectLst>
                  <a:outerShdw blurRad="38100" dist="38100" dir="2700000" algn="tl">
                    <a:srgbClr val="000000"/>
                  </a:outerShdw>
                </a:effectLst>
              </a:rPr>
              <a:t>Processor</a:t>
            </a:r>
          </a:p>
          <a:p>
            <a:pPr eaLnBrk="1" hangingPunct="1">
              <a:lnSpc>
                <a:spcPct val="90000"/>
              </a:lnSpc>
            </a:pPr>
            <a:r>
              <a:rPr lang="en-US" altLang="en-US">
                <a:effectLst>
                  <a:outerShdw blurRad="38100" dist="38100" dir="2700000" algn="tl">
                    <a:srgbClr val="000000"/>
                  </a:outerShdw>
                </a:effectLst>
              </a:rPr>
              <a:t>Leonardo</a:t>
            </a:r>
          </a:p>
          <a:p>
            <a:pPr eaLnBrk="1" hangingPunct="1">
              <a:lnSpc>
                <a:spcPct val="90000"/>
              </a:lnSpc>
            </a:pPr>
            <a:r>
              <a:rPr lang="en-US" altLang="en-US">
                <a:effectLst>
                  <a:outerShdw blurRad="38100" dist="38100" dir="2700000" algn="tl">
                    <a:srgbClr val="000000"/>
                  </a:outerShdw>
                </a:effectLst>
              </a:rPr>
              <a:t>Due</a:t>
            </a:r>
          </a:p>
          <a:p>
            <a:pPr eaLnBrk="1" hangingPunct="1">
              <a:lnSpc>
                <a:spcPct val="90000"/>
              </a:lnSpc>
            </a:pPr>
            <a:r>
              <a:rPr lang="en-US" altLang="en-US">
                <a:effectLst>
                  <a:outerShdw blurRad="38100" dist="38100" dir="2700000" algn="tl">
                    <a:srgbClr val="000000"/>
                  </a:outerShdw>
                </a:effectLst>
              </a:rPr>
              <a:t>Micro</a:t>
            </a:r>
          </a:p>
          <a:p>
            <a:pPr eaLnBrk="1" hangingPunct="1">
              <a:lnSpc>
                <a:spcPct val="90000"/>
              </a:lnSpc>
            </a:pPr>
            <a:r>
              <a:rPr lang="en-US" altLang="en-US">
                <a:effectLst>
                  <a:outerShdw blurRad="38100" dist="38100" dir="2700000" algn="tl">
                    <a:srgbClr val="000000"/>
                  </a:outerShdw>
                </a:effectLst>
              </a:rPr>
              <a:t>LilyPad</a:t>
            </a:r>
          </a:p>
          <a:p>
            <a:pPr eaLnBrk="1" hangingPunct="1">
              <a:lnSpc>
                <a:spcPct val="90000"/>
              </a:lnSpc>
            </a:pPr>
            <a:r>
              <a:rPr lang="en-US" altLang="en-US">
                <a:effectLst>
                  <a:outerShdw blurRad="38100" dist="38100" dir="2700000" algn="tl">
                    <a:srgbClr val="000000"/>
                  </a:outerShdw>
                </a:effectLst>
              </a:rPr>
              <a:t>Esplora</a:t>
            </a:r>
          </a:p>
          <a:p>
            <a:pPr eaLnBrk="1" hangingPunct="1">
              <a:lnSpc>
                <a:spcPct val="90000"/>
              </a:lnSpc>
            </a:pPr>
            <a:r>
              <a:rPr lang="en-US" altLang="en-US">
                <a:effectLst>
                  <a:outerShdw blurRad="38100" dist="38100" dir="2700000" algn="tl">
                    <a:srgbClr val="000000"/>
                  </a:outerShdw>
                </a:effectLst>
              </a:rPr>
              <a:t>Uno</a:t>
            </a:r>
          </a:p>
        </p:txBody>
      </p:sp>
      <p:pic>
        <p:nvPicPr>
          <p:cNvPr id="9220" name="Picture 4" descr="Ardui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688" y="3124201"/>
            <a:ext cx="6183312"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224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idx="4294967295"/>
          </p:nvPr>
        </p:nvSpPr>
        <p:spPr>
          <a:xfrm>
            <a:off x="1524000" y="274638"/>
            <a:ext cx="8229600" cy="1143000"/>
          </a:xfrm>
        </p:spPr>
        <p:txBody>
          <a:bodyPr/>
          <a:lstStyle/>
          <a:p>
            <a:pPr eaLnBrk="1" hangingPunct="1"/>
            <a:r>
              <a:rPr lang="en-US" altLang="en-US">
                <a:effectLst>
                  <a:outerShdw blurRad="38100" dist="38100" dir="2700000" algn="tl">
                    <a:srgbClr val="000000"/>
                  </a:outerShdw>
                </a:effectLst>
              </a:rPr>
              <a:t>Shields</a:t>
            </a:r>
          </a:p>
        </p:txBody>
      </p:sp>
      <p:sp>
        <p:nvSpPr>
          <p:cNvPr id="45059" name="Rectangle 3"/>
          <p:cNvSpPr>
            <a:spLocks noGrp="1" noChangeArrowheads="1"/>
          </p:cNvSpPr>
          <p:nvPr>
            <p:ph type="body" idx="4294967295"/>
          </p:nvPr>
        </p:nvSpPr>
        <p:spPr>
          <a:xfrm>
            <a:off x="1524000" y="1600200"/>
            <a:ext cx="8229600" cy="5257800"/>
          </a:xfrm>
        </p:spPr>
        <p:txBody>
          <a:bodyPr/>
          <a:lstStyle/>
          <a:p>
            <a:pPr eaLnBrk="1" hangingPunct="1"/>
            <a:r>
              <a:rPr lang="en-US" altLang="en-US">
                <a:effectLst>
                  <a:outerShdw blurRad="38100" dist="38100" dir="2700000" algn="tl">
                    <a:srgbClr val="000000"/>
                  </a:outerShdw>
                </a:effectLst>
              </a:rPr>
              <a:t>Shields are circuit boards that plug into the top of an Arduino.</a:t>
            </a:r>
          </a:p>
          <a:p>
            <a:pPr eaLnBrk="1" hangingPunct="1"/>
            <a:r>
              <a:rPr lang="en-US" altLang="en-US">
                <a:effectLst>
                  <a:outerShdw blurRad="38100" dist="38100" dir="2700000" algn="tl">
                    <a:srgbClr val="000000"/>
                  </a:outerShdw>
                </a:effectLst>
              </a:rPr>
              <a:t>They extend the capabilities of an Arduino.</a:t>
            </a:r>
          </a:p>
          <a:p>
            <a:pPr eaLnBrk="1" hangingPunct="1"/>
            <a:r>
              <a:rPr lang="en-US" altLang="en-US">
                <a:effectLst>
                  <a:outerShdw blurRad="38100" dist="38100" dir="2700000" algn="tl">
                    <a:srgbClr val="000000"/>
                  </a:outerShdw>
                </a:effectLst>
              </a:rPr>
              <a:t>Examples:</a:t>
            </a:r>
          </a:p>
          <a:p>
            <a:pPr lvl="1" eaLnBrk="1" hangingPunct="1"/>
            <a:r>
              <a:rPr lang="en-US" altLang="en-US">
                <a:effectLst>
                  <a:outerShdw blurRad="38100" dist="38100" dir="2700000" algn="tl">
                    <a:srgbClr val="000000"/>
                  </a:outerShdw>
                </a:effectLst>
              </a:rPr>
              <a:t>Ethernet</a:t>
            </a:r>
          </a:p>
          <a:p>
            <a:pPr lvl="1" eaLnBrk="1" hangingPunct="1"/>
            <a:r>
              <a:rPr lang="en-US" altLang="en-US">
                <a:effectLst>
                  <a:outerShdw blurRad="38100" dist="38100" dir="2700000" algn="tl">
                    <a:srgbClr val="000000"/>
                  </a:outerShdw>
                </a:effectLst>
              </a:rPr>
              <a:t>GPS</a:t>
            </a:r>
          </a:p>
          <a:p>
            <a:pPr lvl="1" eaLnBrk="1" hangingPunct="1"/>
            <a:r>
              <a:rPr lang="en-US" altLang="en-US">
                <a:effectLst>
                  <a:outerShdw blurRad="38100" dist="38100" dir="2700000" algn="tl">
                    <a:srgbClr val="000000"/>
                  </a:outerShdw>
                </a:effectLst>
              </a:rPr>
              <a:t>Motor</a:t>
            </a:r>
          </a:p>
          <a:p>
            <a:pPr lvl="1" eaLnBrk="1" hangingPunct="1"/>
            <a:r>
              <a:rPr lang="en-US" altLang="en-US">
                <a:effectLst>
                  <a:outerShdw blurRad="38100" dist="38100" dir="2700000" algn="tl">
                    <a:srgbClr val="000000"/>
                  </a:outerShdw>
                </a:effectLst>
              </a:rPr>
              <a:t>Prototype</a:t>
            </a:r>
          </a:p>
          <a:p>
            <a:pPr eaLnBrk="1" hangingPunct="1"/>
            <a:r>
              <a:rPr lang="en-US" altLang="en-US">
                <a:effectLst>
                  <a:outerShdw blurRad="38100" dist="38100" dir="2700000" algn="tl">
                    <a:srgbClr val="000000"/>
                  </a:outerShdw>
                </a:effectLst>
              </a:rPr>
              <a:t>shieldlist.org</a:t>
            </a:r>
          </a:p>
        </p:txBody>
      </p:sp>
      <p:pic>
        <p:nvPicPr>
          <p:cNvPr id="45060" name="Picture 4" descr="stacked-shields_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8988" y="3276600"/>
            <a:ext cx="3529012"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descr="Motor Shie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895600"/>
            <a:ext cx="3962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Line 6"/>
          <p:cNvSpPr>
            <a:spLocks noChangeShapeType="1"/>
          </p:cNvSpPr>
          <p:nvPr/>
        </p:nvSpPr>
        <p:spPr bwMode="auto">
          <a:xfrm flipV="1">
            <a:off x="3810000" y="4876800"/>
            <a:ext cx="457200" cy="228600"/>
          </a:xfrm>
          <a:prstGeom prst="line">
            <a:avLst/>
          </a:prstGeom>
          <a:noFill/>
          <a:ln w="9525" cmpd="sng">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73204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mtClean="0"/>
              <a:t>Compatible Boards</a:t>
            </a:r>
          </a:p>
        </p:txBody>
      </p:sp>
      <p:pic>
        <p:nvPicPr>
          <p:cNvPr id="10243" name="Picture 2" descr="C:\Users\Andrew\Dropbox\Camera Uploads\2012-12-30 15.32.37.jpg"/>
          <p:cNvPicPr>
            <a:picLocks noChangeAspect="1" noChangeArrowheads="1"/>
          </p:cNvPicPr>
          <p:nvPr/>
        </p:nvPicPr>
        <p:blipFill>
          <a:blip r:embed="rId3" cstate="print">
            <a:extLst>
              <a:ext uri="{28A0092B-C50C-407E-A947-70E740481C1C}">
                <a14:useLocalDpi xmlns:a14="http://schemas.microsoft.com/office/drawing/2010/main" val="0"/>
              </a:ext>
            </a:extLst>
          </a:blip>
          <a:srcRect l="21811" t="11852" r="21399" b="34074"/>
          <a:stretch>
            <a:fillRect/>
          </a:stretch>
        </p:blipFill>
        <p:spPr bwMode="auto">
          <a:xfrm>
            <a:off x="2146784" y="1674254"/>
            <a:ext cx="3434866" cy="436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http://ruggedcircuits.com/assets/images/AM010_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2169" y="1763036"/>
            <a:ext cx="3084356" cy="434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2"/>
          <p:cNvSpPr txBox="1">
            <a:spLocks noChangeArrowheads="1"/>
          </p:cNvSpPr>
          <p:nvPr/>
        </p:nvSpPr>
        <p:spPr bwMode="auto">
          <a:xfrm>
            <a:off x="1912620" y="6376512"/>
            <a:ext cx="2995692"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60" b="1">
                <a:latin typeface="Calibri" panose="020F0502020204030204" pitchFamily="34" charset="0"/>
              </a:rPr>
              <a:t>These are two of MANY!</a:t>
            </a:r>
          </a:p>
        </p:txBody>
      </p:sp>
    </p:spTree>
    <p:extLst>
      <p:ext uri="{BB962C8B-B14F-4D97-AF65-F5344CB8AC3E}">
        <p14:creationId xmlns:p14="http://schemas.microsoft.com/office/powerpoint/2010/main" val="560231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mtClean="0"/>
              <a:t>Compatible Boards</a:t>
            </a:r>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l="29591" t="29674" r="33234" b="18564"/>
          <a:stretch>
            <a:fillRect/>
          </a:stretch>
        </p:blipFill>
        <p:spPr bwMode="auto">
          <a:xfrm>
            <a:off x="3052291" y="1648412"/>
            <a:ext cx="6346515" cy="484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997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203" y="3927602"/>
            <a:ext cx="2860647" cy="28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743" y="979954"/>
            <a:ext cx="3350326" cy="269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5775" y="4124960"/>
            <a:ext cx="3163038"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itle 8"/>
          <p:cNvSpPr>
            <a:spLocks noGrp="1"/>
          </p:cNvSpPr>
          <p:nvPr>
            <p:ph type="title"/>
          </p:nvPr>
        </p:nvSpPr>
        <p:spPr/>
        <p:txBody>
          <a:bodyPr/>
          <a:lstStyle/>
          <a:p>
            <a:pPr eaLnBrk="1" hangingPunct="1"/>
            <a:r>
              <a:rPr lang="en-US" altLang="en-US" sz="3960"/>
              <a:t>Shields</a:t>
            </a:r>
            <a:endParaRPr lang="en-US" altLang="en-US" smtClean="0"/>
          </a:p>
        </p:txBody>
      </p:sp>
      <p:pic>
        <p:nvPicPr>
          <p:cNvPr id="12294" name="Picture 8" descr="http://arduino.cc/en/uploads/Main/ArduinoWiFiShield_Front_450px.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8349" y="1384235"/>
            <a:ext cx="3243310" cy="229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72165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027" y="1408748"/>
            <a:ext cx="4572000" cy="352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793" y="710090"/>
            <a:ext cx="3550444" cy="245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4031933"/>
            <a:ext cx="3549015" cy="266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 Box 8"/>
          <p:cNvSpPr txBox="1">
            <a:spLocks noChangeArrowheads="1"/>
          </p:cNvSpPr>
          <p:nvPr/>
        </p:nvSpPr>
        <p:spPr bwMode="auto">
          <a:xfrm>
            <a:off x="2037948" y="5008303"/>
            <a:ext cx="3057525" cy="35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2430" dirty="0">
                <a:solidFill>
                  <a:srgbClr val="444444"/>
                </a:solidFill>
                <a:latin typeface="Arial" panose="020B0604020202020204" pitchFamily="34" charset="0"/>
              </a:rPr>
              <a:t>Touchscreen Shield</a:t>
            </a:r>
          </a:p>
        </p:txBody>
      </p:sp>
      <p:sp>
        <p:nvSpPr>
          <p:cNvPr id="13318" name="Text Box 9"/>
          <p:cNvSpPr txBox="1">
            <a:spLocks noChangeArrowheads="1"/>
          </p:cNvSpPr>
          <p:nvPr/>
        </p:nvSpPr>
        <p:spPr bwMode="auto">
          <a:xfrm>
            <a:off x="7599045" y="3474720"/>
            <a:ext cx="3057525" cy="35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2430">
                <a:solidFill>
                  <a:srgbClr val="444444"/>
                </a:solidFill>
                <a:latin typeface="Arial" panose="020B0604020202020204" pitchFamily="34" charset="0"/>
              </a:rPr>
              <a:t>Wave Shield</a:t>
            </a:r>
          </a:p>
        </p:txBody>
      </p:sp>
      <p:sp>
        <p:nvSpPr>
          <p:cNvPr id="13319" name="Text Box 10"/>
          <p:cNvSpPr txBox="1">
            <a:spLocks noChangeArrowheads="1"/>
          </p:cNvSpPr>
          <p:nvPr/>
        </p:nvSpPr>
        <p:spPr bwMode="auto">
          <a:xfrm>
            <a:off x="7050405" y="182880"/>
            <a:ext cx="2786063" cy="35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2430">
                <a:solidFill>
                  <a:srgbClr val="444444"/>
                </a:solidFill>
                <a:latin typeface="Arial" panose="020B0604020202020204" pitchFamily="34" charset="0"/>
              </a:rPr>
              <a:t>Datalogging Shield</a:t>
            </a:r>
          </a:p>
        </p:txBody>
      </p:sp>
      <p:sp>
        <p:nvSpPr>
          <p:cNvPr id="13320" name="Title 10"/>
          <p:cNvSpPr>
            <a:spLocks noGrp="1"/>
          </p:cNvSpPr>
          <p:nvPr>
            <p:ph type="title"/>
          </p:nvPr>
        </p:nvSpPr>
        <p:spPr/>
        <p:txBody>
          <a:bodyPr/>
          <a:lstStyle/>
          <a:p>
            <a:pPr eaLnBrk="1" hangingPunct="1"/>
            <a:r>
              <a:rPr lang="en-US" altLang="en-US" sz="3960"/>
              <a:t>Shields</a:t>
            </a:r>
            <a:endParaRPr lang="en-US" altLang="en-US" smtClean="0"/>
          </a:p>
        </p:txBody>
      </p:sp>
    </p:spTree>
    <p:extLst>
      <p:ext uri="{BB962C8B-B14F-4D97-AF65-F5344CB8AC3E}">
        <p14:creationId xmlns:p14="http://schemas.microsoft.com/office/powerpoint/2010/main" val="11096425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240" y="118872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880" y="384048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356616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Oval 8"/>
          <p:cNvSpPr>
            <a:spLocks noChangeArrowheads="1"/>
          </p:cNvSpPr>
          <p:nvPr/>
        </p:nvSpPr>
        <p:spPr bwMode="auto">
          <a:xfrm>
            <a:off x="8050530" y="3874770"/>
            <a:ext cx="1800225" cy="1527334"/>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2160"/>
          </a:p>
        </p:txBody>
      </p:sp>
      <p:sp>
        <p:nvSpPr>
          <p:cNvPr id="14342" name="Text Box 9"/>
          <p:cNvSpPr txBox="1">
            <a:spLocks noChangeArrowheads="1"/>
          </p:cNvSpPr>
          <p:nvPr/>
        </p:nvSpPr>
        <p:spPr bwMode="auto">
          <a:xfrm>
            <a:off x="2021205" y="6217920"/>
            <a:ext cx="2334578" cy="35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2430">
                <a:solidFill>
                  <a:srgbClr val="444444"/>
                </a:solidFill>
                <a:latin typeface="Arial" panose="020B0604020202020204" pitchFamily="34" charset="0"/>
              </a:rPr>
              <a:t>Ethernet Shield</a:t>
            </a:r>
          </a:p>
        </p:txBody>
      </p:sp>
      <p:sp>
        <p:nvSpPr>
          <p:cNvPr id="14343" name="Text Box 10"/>
          <p:cNvSpPr txBox="1">
            <a:spLocks noChangeArrowheads="1"/>
          </p:cNvSpPr>
          <p:nvPr/>
        </p:nvSpPr>
        <p:spPr bwMode="auto">
          <a:xfrm>
            <a:off x="4790123" y="3566160"/>
            <a:ext cx="2334578" cy="35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2430">
                <a:solidFill>
                  <a:srgbClr val="444444"/>
                </a:solidFill>
                <a:latin typeface="Arial" panose="020B0604020202020204" pitchFamily="34" charset="0"/>
              </a:rPr>
              <a:t>XBee Shield</a:t>
            </a:r>
          </a:p>
        </p:txBody>
      </p:sp>
      <p:sp>
        <p:nvSpPr>
          <p:cNvPr id="14344" name="Text Box 11"/>
          <p:cNvSpPr txBox="1">
            <a:spLocks noChangeArrowheads="1"/>
          </p:cNvSpPr>
          <p:nvPr/>
        </p:nvSpPr>
        <p:spPr bwMode="auto">
          <a:xfrm>
            <a:off x="8056245" y="6126480"/>
            <a:ext cx="2334578" cy="35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2430">
                <a:solidFill>
                  <a:srgbClr val="444444"/>
                </a:solidFill>
                <a:latin typeface="Arial" panose="020B0604020202020204" pitchFamily="34" charset="0"/>
              </a:rPr>
              <a:t>Wifi Shield</a:t>
            </a:r>
          </a:p>
        </p:txBody>
      </p:sp>
      <p:sp>
        <p:nvSpPr>
          <p:cNvPr id="14345" name="Title 11"/>
          <p:cNvSpPr>
            <a:spLocks noGrp="1"/>
          </p:cNvSpPr>
          <p:nvPr>
            <p:ph type="title"/>
          </p:nvPr>
        </p:nvSpPr>
        <p:spPr/>
        <p:txBody>
          <a:bodyPr/>
          <a:lstStyle/>
          <a:p>
            <a:pPr eaLnBrk="1" hangingPunct="1"/>
            <a:r>
              <a:rPr lang="en-US" altLang="en-US" sz="3960"/>
              <a:t>More Shields…</a:t>
            </a:r>
            <a:endParaRPr lang="en-US" altLang="en-US" smtClean="0"/>
          </a:p>
        </p:txBody>
      </p:sp>
    </p:spTree>
    <p:extLst>
      <p:ext uri="{BB962C8B-B14F-4D97-AF65-F5344CB8AC3E}">
        <p14:creationId xmlns:p14="http://schemas.microsoft.com/office/powerpoint/2010/main" val="7106897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t>And more shields…</a:t>
            </a:r>
          </a:p>
        </p:txBody>
      </p:sp>
      <p:pic>
        <p:nvPicPr>
          <p:cNvPr id="15363" name="Picture 2" descr="Parallax Board of Education Shield for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78" y="1337310"/>
            <a:ext cx="4594860" cy="459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DFRobot I  /  O Expansion Board for Arduino v5"/>
          <p:cNvPicPr>
            <a:picLocks noChangeAspect="1" noChangeArrowheads="1"/>
          </p:cNvPicPr>
          <p:nvPr/>
        </p:nvPicPr>
        <p:blipFill>
          <a:blip r:embed="rId3">
            <a:extLst>
              <a:ext uri="{28A0092B-C50C-407E-A947-70E740481C1C}">
                <a14:useLocalDpi xmlns:a14="http://schemas.microsoft.com/office/drawing/2010/main" val="0"/>
              </a:ext>
            </a:extLst>
          </a:blip>
          <a:srcRect t="9959" b="9541"/>
          <a:stretch>
            <a:fillRect/>
          </a:stretch>
        </p:blipFill>
        <p:spPr bwMode="auto">
          <a:xfrm>
            <a:off x="6478905" y="205740"/>
            <a:ext cx="4006215" cy="322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6" descr="SeeedStudio Prototyping Arduino Shield"/>
          <p:cNvPicPr>
            <a:picLocks noChangeAspect="1" noChangeArrowheads="1"/>
          </p:cNvPicPr>
          <p:nvPr/>
        </p:nvPicPr>
        <p:blipFill>
          <a:blip r:embed="rId4">
            <a:extLst>
              <a:ext uri="{28A0092B-C50C-407E-A947-70E740481C1C}">
                <a14:useLocalDpi xmlns:a14="http://schemas.microsoft.com/office/drawing/2010/main" val="0"/>
              </a:ext>
            </a:extLst>
          </a:blip>
          <a:srcRect t="12962" b="13426"/>
          <a:stretch>
            <a:fillRect/>
          </a:stretch>
        </p:blipFill>
        <p:spPr bwMode="auto">
          <a:xfrm>
            <a:off x="6478905" y="3634740"/>
            <a:ext cx="4006215" cy="294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5758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3" y="1571706"/>
            <a:ext cx="5872995" cy="505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6"/>
          <p:cNvSpPr txBox="1">
            <a:spLocks noChangeArrowheads="1"/>
          </p:cNvSpPr>
          <p:nvPr/>
        </p:nvSpPr>
        <p:spPr bwMode="auto">
          <a:xfrm>
            <a:off x="6501765" y="3931920"/>
            <a:ext cx="2424589" cy="35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2430">
                <a:solidFill>
                  <a:srgbClr val="444444"/>
                </a:solidFill>
                <a:latin typeface="Arial" panose="020B0604020202020204" pitchFamily="34" charset="0"/>
              </a:rPr>
              <a:t>APRS Shield</a:t>
            </a:r>
          </a:p>
        </p:txBody>
      </p:sp>
      <p:sp>
        <p:nvSpPr>
          <p:cNvPr id="16388" name="Title 6"/>
          <p:cNvSpPr>
            <a:spLocks noGrp="1"/>
          </p:cNvSpPr>
          <p:nvPr>
            <p:ph type="title"/>
          </p:nvPr>
        </p:nvSpPr>
        <p:spPr/>
        <p:txBody>
          <a:bodyPr/>
          <a:lstStyle/>
          <a:p>
            <a:pPr eaLnBrk="1" hangingPunct="1"/>
            <a:r>
              <a:rPr lang="en-US" altLang="en-US" smtClean="0"/>
              <a:t>Even more shields!</a:t>
            </a:r>
          </a:p>
        </p:txBody>
      </p:sp>
    </p:spTree>
    <p:extLst>
      <p:ext uri="{BB962C8B-B14F-4D97-AF65-F5344CB8AC3E}">
        <p14:creationId xmlns:p14="http://schemas.microsoft.com/office/powerpoint/2010/main" val="30745306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Modules</a:t>
            </a:r>
          </a:p>
        </p:txBody>
      </p:sp>
      <p:pic>
        <p:nvPicPr>
          <p:cNvPr id="174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095" y="960120"/>
            <a:ext cx="3544728" cy="207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10"/>
          <p:cNvSpPr txBox="1">
            <a:spLocks noChangeArrowheads="1"/>
          </p:cNvSpPr>
          <p:nvPr/>
        </p:nvSpPr>
        <p:spPr bwMode="auto">
          <a:xfrm>
            <a:off x="7544753" y="3007519"/>
            <a:ext cx="2666048" cy="35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2430">
                <a:solidFill>
                  <a:srgbClr val="444444"/>
                </a:solidFill>
                <a:latin typeface="Arial" panose="020B0604020202020204" pitchFamily="34" charset="0"/>
              </a:rPr>
              <a:t>Bluetooth Module</a:t>
            </a:r>
          </a:p>
        </p:txBody>
      </p:sp>
      <p:sp>
        <p:nvSpPr>
          <p:cNvPr id="17413" name="AutoShape 2" descr="https://dlnmh9ip6v2uc.cloudfront.net/images/products/4/6/5/00465-03-L.jpg"/>
          <p:cNvSpPr>
            <a:spLocks noChangeAspect="1" noChangeArrowheads="1"/>
          </p:cNvSpPr>
          <p:nvPr/>
        </p:nvSpPr>
        <p:spPr bwMode="auto">
          <a:xfrm>
            <a:off x="1592580" y="-164306"/>
            <a:ext cx="274320" cy="27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2160"/>
          </a:p>
        </p:txBody>
      </p:sp>
      <p:sp>
        <p:nvSpPr>
          <p:cNvPr id="17414" name="AutoShape 4" descr="https://dlnmh9ip6v2uc.cloudfront.net/images/products/4/6/5/00465-03-L.jpg"/>
          <p:cNvSpPr>
            <a:spLocks noChangeAspect="1" noChangeArrowheads="1"/>
          </p:cNvSpPr>
          <p:nvPr/>
        </p:nvSpPr>
        <p:spPr bwMode="auto">
          <a:xfrm>
            <a:off x="1729740" y="-27146"/>
            <a:ext cx="274320" cy="27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2160"/>
          </a:p>
        </p:txBody>
      </p:sp>
      <p:pic>
        <p:nvPicPr>
          <p:cNvPr id="17415" name="Picture 6" descr="https://dlnmh9ip6v2uc.cloudfront.net/images/products/4/6/5/00465-03-L.jpg"/>
          <p:cNvPicPr>
            <a:picLocks noChangeAspect="1" noChangeArrowheads="1"/>
          </p:cNvPicPr>
          <p:nvPr/>
        </p:nvPicPr>
        <p:blipFill>
          <a:blip r:embed="rId4">
            <a:extLst>
              <a:ext uri="{28A0092B-C50C-407E-A947-70E740481C1C}">
                <a14:useLocalDpi xmlns:a14="http://schemas.microsoft.com/office/drawing/2010/main" val="0"/>
              </a:ext>
            </a:extLst>
          </a:blip>
          <a:srcRect t="14819" b="14667"/>
          <a:stretch>
            <a:fillRect/>
          </a:stretch>
        </p:blipFill>
        <p:spPr bwMode="auto">
          <a:xfrm>
            <a:off x="1758315" y="1165860"/>
            <a:ext cx="3977640" cy="280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descr="https://dlnmh9ip6v2uc.cloudfront.net/images/products/8/4/1/9/ID12RFIDReader-01-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4753" y="3703320"/>
            <a:ext cx="3017520" cy="301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 Box 10"/>
          <p:cNvSpPr txBox="1">
            <a:spLocks noChangeArrowheads="1"/>
          </p:cNvSpPr>
          <p:nvPr/>
        </p:nvSpPr>
        <p:spPr bwMode="auto">
          <a:xfrm>
            <a:off x="3775710" y="3526155"/>
            <a:ext cx="2666048" cy="35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2430">
                <a:solidFill>
                  <a:srgbClr val="444444"/>
                </a:solidFill>
                <a:latin typeface="Arial" panose="020B0604020202020204" pitchFamily="34" charset="0"/>
              </a:rPr>
              <a:t>GPS Module</a:t>
            </a:r>
          </a:p>
        </p:txBody>
      </p:sp>
      <p:sp>
        <p:nvSpPr>
          <p:cNvPr id="17418" name="Text Box 10"/>
          <p:cNvSpPr txBox="1">
            <a:spLocks noChangeArrowheads="1"/>
          </p:cNvSpPr>
          <p:nvPr/>
        </p:nvSpPr>
        <p:spPr bwMode="auto">
          <a:xfrm>
            <a:off x="7539038" y="6502242"/>
            <a:ext cx="2666048" cy="35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2430">
                <a:solidFill>
                  <a:srgbClr val="444444"/>
                </a:solidFill>
                <a:latin typeface="Arial" panose="020B0604020202020204" pitchFamily="34" charset="0"/>
              </a:rPr>
              <a:t>RFID Module</a:t>
            </a:r>
          </a:p>
        </p:txBody>
      </p:sp>
      <p:pic>
        <p:nvPicPr>
          <p:cNvPr id="17419" name="Picture 10" descr="https://dlnmh9ip6v2uc.cloudfront.net/images/products/1/0/1/6/7/10167-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29740" y="443484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Text Box 10"/>
          <p:cNvSpPr txBox="1">
            <a:spLocks noChangeArrowheads="1"/>
          </p:cNvSpPr>
          <p:nvPr/>
        </p:nvSpPr>
        <p:spPr bwMode="auto">
          <a:xfrm>
            <a:off x="4180047" y="5857875"/>
            <a:ext cx="2666048" cy="710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2430">
                <a:solidFill>
                  <a:srgbClr val="444444"/>
                </a:solidFill>
                <a:latin typeface="Arial" panose="020B0604020202020204" pitchFamily="34" charset="0"/>
              </a:rPr>
              <a:t>Temperature &amp; Humidity Sensor</a:t>
            </a:r>
          </a:p>
        </p:txBody>
      </p:sp>
    </p:spTree>
    <p:extLst>
      <p:ext uri="{BB962C8B-B14F-4D97-AF65-F5344CB8AC3E}">
        <p14:creationId xmlns:p14="http://schemas.microsoft.com/office/powerpoint/2010/main" val="2424322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idx="4294967295"/>
          </p:nvPr>
        </p:nvSpPr>
        <p:spPr>
          <a:xfrm>
            <a:off x="1524000" y="274638"/>
            <a:ext cx="8229600" cy="1143000"/>
          </a:xfrm>
        </p:spPr>
        <p:txBody>
          <a:bodyPr/>
          <a:lstStyle/>
          <a:p>
            <a:pPr eaLnBrk="1" hangingPunct="1"/>
            <a:r>
              <a:rPr lang="en-US" altLang="en-US">
                <a:effectLst>
                  <a:outerShdw blurRad="38100" dist="38100" dir="2700000" algn="tl">
                    <a:srgbClr val="000000"/>
                  </a:outerShdw>
                </a:effectLst>
              </a:rPr>
              <a:t>Arduino Starter Kits</a:t>
            </a:r>
          </a:p>
        </p:txBody>
      </p:sp>
      <p:sp>
        <p:nvSpPr>
          <p:cNvPr id="18435" name="Rectangle 3"/>
          <p:cNvSpPr>
            <a:spLocks noGrp="1" noChangeArrowheads="1"/>
          </p:cNvSpPr>
          <p:nvPr>
            <p:ph type="body" idx="4294967295"/>
          </p:nvPr>
        </p:nvSpPr>
        <p:spPr>
          <a:xfrm>
            <a:off x="1524000" y="1600200"/>
            <a:ext cx="8229600" cy="5105400"/>
          </a:xfrm>
        </p:spPr>
        <p:txBody>
          <a:bodyPr>
            <a:normAutofit fontScale="92500" lnSpcReduction="10000"/>
          </a:bodyPr>
          <a:lstStyle/>
          <a:p>
            <a:pPr eaLnBrk="1" hangingPunct="1"/>
            <a:r>
              <a:rPr lang="en-US" altLang="en-US" sz="2800">
                <a:effectLst>
                  <a:outerShdw blurRad="38100" dist="38100" dir="2700000" algn="tl">
                    <a:srgbClr val="000000"/>
                  </a:outerShdw>
                </a:effectLst>
              </a:rPr>
              <a:t>Start with a combo pack (starter kit)</a:t>
            </a:r>
          </a:p>
          <a:p>
            <a:pPr lvl="1" eaLnBrk="1" hangingPunct="1"/>
            <a:r>
              <a:rPr lang="en-US" altLang="en-US" sz="2400">
                <a:effectLst>
                  <a:outerShdw blurRad="38100" dist="38100" dir="2700000" algn="tl">
                    <a:srgbClr val="000000"/>
                  </a:outerShdw>
                </a:effectLst>
              </a:rPr>
              <a:t>Includes a microcontroller, wire, LED's, sensors, etc.</a:t>
            </a:r>
          </a:p>
          <a:p>
            <a:pPr eaLnBrk="1" hangingPunct="1"/>
            <a:r>
              <a:rPr lang="en-US" altLang="en-US" sz="2800">
                <a:effectLst>
                  <a:outerShdw blurRad="38100" dist="38100" dir="2700000" algn="tl">
                    <a:srgbClr val="000000"/>
                  </a:outerShdw>
                </a:effectLst>
              </a:rPr>
              <a:t>www.adafruit.com</a:t>
            </a:r>
          </a:p>
          <a:p>
            <a:pPr lvl="1" eaLnBrk="1" hangingPunct="1">
              <a:buFont typeface="Wingdings" panose="05000000000000000000" pitchFamily="2" charset="2"/>
              <a:buNone/>
            </a:pPr>
            <a:r>
              <a:rPr lang="en-US" altLang="en-US" sz="2400">
                <a:effectLst>
                  <a:outerShdw blurRad="38100" dist="38100" dir="2700000" algn="tl">
                    <a:srgbClr val="000000"/>
                  </a:outerShdw>
                </a:effectLst>
              </a:rPr>
              <a:t>adafruit.com/products/68 ($65)</a:t>
            </a:r>
          </a:p>
          <a:p>
            <a:pPr eaLnBrk="1" hangingPunct="1"/>
            <a:r>
              <a:rPr lang="en-US" altLang="en-US" sz="2800">
                <a:effectLst>
                  <a:outerShdw blurRad="38100" dist="38100" dir="2700000" algn="tl">
                    <a:srgbClr val="000000"/>
                  </a:outerShdw>
                </a:effectLst>
              </a:rPr>
              <a:t>www.sparkfun.com</a:t>
            </a:r>
          </a:p>
          <a:p>
            <a:pPr lvl="1" eaLnBrk="1" hangingPunct="1">
              <a:buFont typeface="Wingdings" panose="05000000000000000000" pitchFamily="2" charset="2"/>
              <a:buNone/>
            </a:pPr>
            <a:r>
              <a:rPr lang="en-US" altLang="en-US" sz="2400">
                <a:effectLst>
                  <a:outerShdw blurRad="38100" dist="38100" dir="2700000" algn="tl">
                    <a:srgbClr val="000000"/>
                  </a:outerShdw>
                </a:effectLst>
              </a:rPr>
              <a:t>https://www.sparkfun.com/products/11576 ($99.95)</a:t>
            </a:r>
          </a:p>
          <a:p>
            <a:pPr eaLnBrk="1" hangingPunct="1"/>
            <a:r>
              <a:rPr lang="en-US" altLang="en-US" sz="2800">
                <a:effectLst>
                  <a:outerShdw blurRad="38100" dist="38100" dir="2700000" algn="tl">
                    <a:srgbClr val="000000"/>
                  </a:outerShdw>
                </a:effectLst>
              </a:rPr>
              <a:t>Radio Shack</a:t>
            </a:r>
          </a:p>
          <a:p>
            <a:pPr lvl="1" eaLnBrk="1" hangingPunct="1">
              <a:buFont typeface="Wingdings" panose="05000000000000000000" pitchFamily="2" charset="2"/>
              <a:buNone/>
            </a:pPr>
            <a:r>
              <a:rPr lang="en-US" altLang="en-US" sz="2400">
                <a:effectLst>
                  <a:outerShdw blurRad="38100" dist="38100" dir="2700000" algn="tl">
                    <a:srgbClr val="000000"/>
                  </a:outerShdw>
                </a:effectLst>
              </a:rPr>
              <a:t>Make Ultimate Microcontroller Pack w/ Arduino Kit ($119.99)</a:t>
            </a:r>
          </a:p>
          <a:p>
            <a:pPr eaLnBrk="1" hangingPunct="1"/>
            <a:r>
              <a:rPr lang="en-US" altLang="en-US" sz="2800">
                <a:effectLst>
                  <a:outerShdw blurRad="38100" dist="38100" dir="2700000" algn="tl">
                    <a:srgbClr val="000000"/>
                  </a:outerShdw>
                </a:effectLst>
              </a:rPr>
              <a:t>www.makershed.com</a:t>
            </a:r>
          </a:p>
          <a:p>
            <a:pPr lvl="1" eaLnBrk="1" hangingPunct="1">
              <a:buFont typeface="Wingdings" panose="05000000000000000000" pitchFamily="2" charset="2"/>
              <a:buNone/>
            </a:pPr>
            <a:r>
              <a:rPr lang="en-US" altLang="en-US">
                <a:effectLst>
                  <a:outerShdw blurRad="38100" dist="38100" dir="2700000" algn="tl">
                    <a:srgbClr val="000000"/>
                  </a:outerShdw>
                </a:effectLst>
              </a:rPr>
              <a:t>http://www.makershed.com/Ultimate_Arduino_Microcontroller_Pack_p/msump1.htm ($150)</a:t>
            </a:r>
          </a:p>
        </p:txBody>
      </p:sp>
      <p:pic>
        <p:nvPicPr>
          <p:cNvPr id="18436" name="Picture 4" descr="http://www.adafruit.com/adablog/wp-content/uploads/2010/06/ARDX-01_LR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2489201"/>
            <a:ext cx="23622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321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idx="4294967295"/>
          </p:nvPr>
        </p:nvSpPr>
        <p:spPr>
          <a:xfrm>
            <a:off x="1524000" y="274638"/>
            <a:ext cx="8229600" cy="1143000"/>
          </a:xfrm>
        </p:spPr>
        <p:txBody>
          <a:bodyPr/>
          <a:lstStyle/>
          <a:p>
            <a:pPr eaLnBrk="1" hangingPunct="1"/>
            <a:r>
              <a:rPr lang="en-US" altLang="en-US">
                <a:effectLst>
                  <a:outerShdw blurRad="38100" dist="38100" dir="2700000" algn="tl">
                    <a:srgbClr val="000000"/>
                  </a:outerShdw>
                </a:effectLst>
              </a:rPr>
              <a:t>Leonardo</a:t>
            </a:r>
          </a:p>
        </p:txBody>
      </p:sp>
      <p:sp>
        <p:nvSpPr>
          <p:cNvPr id="10243" name="Rectangle 3"/>
          <p:cNvSpPr>
            <a:spLocks noGrp="1" noChangeArrowheads="1"/>
          </p:cNvSpPr>
          <p:nvPr>
            <p:ph type="body" idx="4294967295"/>
          </p:nvPr>
        </p:nvSpPr>
        <p:spPr>
          <a:xfrm>
            <a:off x="1524000" y="1600200"/>
            <a:ext cx="8229600" cy="1371600"/>
          </a:xfrm>
        </p:spPr>
        <p:txBody>
          <a:bodyPr>
            <a:normAutofit fontScale="40000" lnSpcReduction="20000"/>
          </a:bodyPr>
          <a:lstStyle/>
          <a:p>
            <a:pPr eaLnBrk="1" hangingPunct="1"/>
            <a:r>
              <a:rPr lang="en-US" altLang="en-US">
                <a:effectLst>
                  <a:outerShdw blurRad="38100" dist="38100" dir="2700000" algn="tl">
                    <a:srgbClr val="000000"/>
                  </a:outerShdw>
                </a:effectLst>
              </a:rPr>
              <a:t>Compared to the Uno, a slight upgrade.</a:t>
            </a:r>
          </a:p>
          <a:p>
            <a:pPr eaLnBrk="1" hangingPunct="1"/>
            <a:r>
              <a:rPr lang="en-US" altLang="en-US">
                <a:effectLst>
                  <a:outerShdw blurRad="38100" dist="38100" dir="2700000" algn="tl">
                    <a:srgbClr val="000000"/>
                  </a:outerShdw>
                </a:effectLst>
              </a:rPr>
              <a:t>Built in USB compatibility</a:t>
            </a:r>
          </a:p>
          <a:p>
            <a:pPr eaLnBrk="1" hangingPunct="1"/>
            <a:endParaRPr lang="en-US" altLang="en-US">
              <a:effectLst>
                <a:outerShdw blurRad="38100" dist="38100" dir="2700000" algn="tl">
                  <a:srgbClr val="000000"/>
                </a:outerShdw>
              </a:effectLst>
            </a:endParaRPr>
          </a:p>
          <a:p>
            <a:pPr eaLnBrk="1" hangingPunct="1"/>
            <a:endParaRPr lang="en-US" altLang="en-US">
              <a:effectLst>
                <a:outerShdw blurRad="38100" dist="38100" dir="2700000" algn="tl">
                  <a:srgbClr val="000000"/>
                </a:outerShdw>
              </a:effectLst>
            </a:endParaRPr>
          </a:p>
          <a:p>
            <a:pPr eaLnBrk="1" hangingPunct="1"/>
            <a:endParaRPr lang="en-US" altLang="en-US">
              <a:effectLst>
                <a:outerShdw blurRad="38100" dist="38100" dir="2700000" algn="tl">
                  <a:srgbClr val="000000"/>
                </a:outerShdw>
              </a:effectLst>
            </a:endParaRPr>
          </a:p>
          <a:p>
            <a:pPr eaLnBrk="1" hangingPunct="1"/>
            <a:r>
              <a:rPr lang="en-US" altLang="en-US">
                <a:effectLst>
                  <a:outerShdw blurRad="38100" dist="38100" dir="2700000" algn="tl">
                    <a:srgbClr val="000000"/>
                  </a:outerShdw>
                </a:effectLst>
              </a:rPr>
              <a:t>Bugs?</a:t>
            </a:r>
          </a:p>
        </p:txBody>
      </p:sp>
      <p:pic>
        <p:nvPicPr>
          <p:cNvPr id="10244" name="Picture 8" descr="Leonar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743201"/>
            <a:ext cx="571658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9"/>
          <p:cNvSpPr>
            <a:spLocks noChangeArrowheads="1"/>
          </p:cNvSpPr>
          <p:nvPr/>
        </p:nvSpPr>
        <p:spPr bwMode="auto">
          <a:xfrm>
            <a:off x="1981200" y="2895600"/>
            <a:ext cx="3581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Garamond" panose="02020404030301010803" pitchFamily="18" charset="0"/>
                <a:cs typeface="Arial" panose="020B0604020202020204" pitchFamily="34" charset="0"/>
              </a:defRPr>
            </a:lvl9pPr>
          </a:lstStyle>
          <a:p>
            <a:pPr lvl="1" eaLnBrk="1" hangingPunct="1">
              <a:spcBef>
                <a:spcPct val="20000"/>
              </a:spcBef>
              <a:buClr>
                <a:schemeClr val="hlink"/>
              </a:buClr>
              <a:buSzPct val="70000"/>
              <a:buFont typeface="Wingdings" panose="05000000000000000000" pitchFamily="2" charset="2"/>
              <a:buChar char="n"/>
            </a:pPr>
            <a:r>
              <a:rPr lang="en-US" altLang="en-US" sz="2800">
                <a:effectLst>
                  <a:outerShdw blurRad="38100" dist="38100" dir="2700000" algn="tl">
                    <a:srgbClr val="000000"/>
                  </a:outerShdw>
                </a:effectLst>
              </a:rPr>
              <a:t>Presents to PC as a mouse or keyboard</a:t>
            </a:r>
          </a:p>
        </p:txBody>
      </p:sp>
    </p:spTree>
    <p:extLst>
      <p:ext uri="{BB962C8B-B14F-4D97-AF65-F5344CB8AC3E}">
        <p14:creationId xmlns:p14="http://schemas.microsoft.com/office/powerpoint/2010/main" val="3096964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rrowheads="1"/>
          </p:cNvSpPr>
          <p:nvPr>
            <p:ph type="title" idx="4294967295"/>
          </p:nvPr>
        </p:nvSpPr>
        <p:spPr>
          <a:xfrm>
            <a:off x="1524000" y="274638"/>
            <a:ext cx="8229600" cy="1143000"/>
          </a:xfrm>
        </p:spPr>
        <p:txBody>
          <a:bodyPr/>
          <a:lstStyle/>
          <a:p>
            <a:pPr eaLnBrk="1" hangingPunct="1"/>
            <a:r>
              <a:rPr lang="en-US" altLang="en-US">
                <a:effectLst>
                  <a:outerShdw blurRad="38100" dist="38100" dir="2700000" algn="tl">
                    <a:srgbClr val="000000"/>
                  </a:outerShdw>
                </a:effectLst>
              </a:rPr>
              <a:t>Due</a:t>
            </a:r>
          </a:p>
        </p:txBody>
      </p:sp>
      <p:sp>
        <p:nvSpPr>
          <p:cNvPr id="11267" name="Rectangle 3"/>
          <p:cNvSpPr>
            <a:spLocks noGrp="1" noChangeArrowheads="1"/>
          </p:cNvSpPr>
          <p:nvPr>
            <p:ph type="body" idx="4294967295"/>
          </p:nvPr>
        </p:nvSpPr>
        <p:spPr>
          <a:xfrm>
            <a:off x="1524000" y="1600200"/>
            <a:ext cx="8229600" cy="5257800"/>
          </a:xfrm>
        </p:spPr>
        <p:txBody>
          <a:bodyPr/>
          <a:lstStyle/>
          <a:p>
            <a:pPr eaLnBrk="1" hangingPunct="1"/>
            <a:r>
              <a:rPr lang="en-US" altLang="en-US">
                <a:effectLst>
                  <a:outerShdw blurRad="38100" dist="38100" dir="2700000" algn="tl">
                    <a:srgbClr val="000000"/>
                  </a:outerShdw>
                </a:effectLst>
              </a:rPr>
              <a:t>Much faster processor, many more pins</a:t>
            </a:r>
          </a:p>
          <a:p>
            <a:pPr eaLnBrk="1" hangingPunct="1"/>
            <a:r>
              <a:rPr lang="en-US" altLang="en-US">
                <a:effectLst>
                  <a:outerShdw blurRad="38100" dist="38100" dir="2700000" algn="tl">
                    <a:srgbClr val="000000"/>
                  </a:outerShdw>
                </a:effectLst>
              </a:rPr>
              <a:t>Operates on 3.3 volts</a:t>
            </a:r>
          </a:p>
          <a:p>
            <a:pPr eaLnBrk="1" hangingPunct="1"/>
            <a:r>
              <a:rPr lang="en-US" altLang="en-US">
                <a:effectLst>
                  <a:outerShdw blurRad="38100" dist="38100" dir="2700000" algn="tl">
                    <a:srgbClr val="000000"/>
                  </a:outerShdw>
                </a:effectLst>
              </a:rPr>
              <a:t>Similar to the Mega</a:t>
            </a:r>
          </a:p>
        </p:txBody>
      </p:sp>
      <p:pic>
        <p:nvPicPr>
          <p:cNvPr id="11268" name="Picture 4" descr="D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819526"/>
            <a:ext cx="5716588"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871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rrowheads="1"/>
          </p:cNvSpPr>
          <p:nvPr>
            <p:ph type="title" idx="4294967295"/>
          </p:nvPr>
        </p:nvSpPr>
        <p:spPr>
          <a:xfrm>
            <a:off x="1524000" y="274638"/>
            <a:ext cx="8229600" cy="1143000"/>
          </a:xfrm>
        </p:spPr>
        <p:txBody>
          <a:bodyPr/>
          <a:lstStyle/>
          <a:p>
            <a:pPr eaLnBrk="1" hangingPunct="1"/>
            <a:r>
              <a:rPr lang="en-US" altLang="en-US">
                <a:effectLst>
                  <a:outerShdw blurRad="38100" dist="38100" dir="2700000" algn="tl">
                    <a:srgbClr val="000000"/>
                  </a:outerShdw>
                </a:effectLst>
              </a:rPr>
              <a:t>Micro</a:t>
            </a:r>
          </a:p>
        </p:txBody>
      </p:sp>
      <p:sp>
        <p:nvSpPr>
          <p:cNvPr id="12291" name="Rectangle 3"/>
          <p:cNvSpPr>
            <a:spLocks noGrp="1" noChangeArrowheads="1"/>
          </p:cNvSpPr>
          <p:nvPr>
            <p:ph type="body" idx="4294967295"/>
          </p:nvPr>
        </p:nvSpPr>
        <p:spPr>
          <a:xfrm>
            <a:off x="1524000" y="1600200"/>
            <a:ext cx="8229600" cy="5257800"/>
          </a:xfrm>
        </p:spPr>
        <p:txBody>
          <a:bodyPr/>
          <a:lstStyle/>
          <a:p>
            <a:pPr eaLnBrk="1" hangingPunct="1"/>
            <a:r>
              <a:rPr lang="en-US" altLang="en-US">
                <a:effectLst>
                  <a:outerShdw blurRad="38100" dist="38100" dir="2700000" algn="tl">
                    <a:srgbClr val="000000"/>
                  </a:outerShdw>
                </a:effectLst>
              </a:rPr>
              <a:t>When size matters: Micro, Nano, Mini</a:t>
            </a:r>
          </a:p>
          <a:p>
            <a:pPr eaLnBrk="1" hangingPunct="1"/>
            <a:r>
              <a:rPr lang="en-US" altLang="en-US">
                <a:effectLst>
                  <a:outerShdw blurRad="38100" dist="38100" dir="2700000" algn="tl">
                    <a:srgbClr val="000000"/>
                  </a:outerShdw>
                </a:effectLst>
              </a:rPr>
              <a:t>Includes all functionality of the Leonardo</a:t>
            </a:r>
          </a:p>
          <a:p>
            <a:pPr eaLnBrk="1" hangingPunct="1"/>
            <a:r>
              <a:rPr lang="en-US" altLang="en-US">
                <a:effectLst>
                  <a:outerShdw blurRad="38100" dist="38100" dir="2700000" algn="tl">
                    <a:srgbClr val="000000"/>
                  </a:outerShdw>
                </a:effectLst>
              </a:rPr>
              <a:t>Easily usable on a breadboard</a:t>
            </a:r>
          </a:p>
        </p:txBody>
      </p:sp>
      <p:pic>
        <p:nvPicPr>
          <p:cNvPr id="12292" name="Picture 4" descr="Mic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48000"/>
            <a:ext cx="5716588"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0024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idx="4294967295"/>
          </p:nvPr>
        </p:nvSpPr>
        <p:spPr>
          <a:xfrm>
            <a:off x="1524000" y="274638"/>
            <a:ext cx="8229600" cy="1143000"/>
          </a:xfrm>
        </p:spPr>
        <p:txBody>
          <a:bodyPr/>
          <a:lstStyle/>
          <a:p>
            <a:pPr eaLnBrk="1" hangingPunct="1"/>
            <a:r>
              <a:rPr lang="en-US" altLang="en-US">
                <a:effectLst>
                  <a:outerShdw blurRad="38100" dist="38100" dir="2700000" algn="tl">
                    <a:srgbClr val="000000"/>
                  </a:outerShdw>
                </a:effectLst>
              </a:rPr>
              <a:t>LilyPad</a:t>
            </a:r>
          </a:p>
        </p:txBody>
      </p:sp>
      <p:sp>
        <p:nvSpPr>
          <p:cNvPr id="13315" name="Rectangle 3"/>
          <p:cNvSpPr>
            <a:spLocks noGrp="1" noChangeArrowheads="1"/>
          </p:cNvSpPr>
          <p:nvPr>
            <p:ph type="body" idx="4294967295"/>
          </p:nvPr>
        </p:nvSpPr>
        <p:spPr>
          <a:xfrm>
            <a:off x="1524000" y="1600200"/>
            <a:ext cx="8229600" cy="5257800"/>
          </a:xfrm>
        </p:spPr>
        <p:txBody>
          <a:bodyPr/>
          <a:lstStyle/>
          <a:p>
            <a:pPr eaLnBrk="1" hangingPunct="1"/>
            <a:r>
              <a:rPr lang="en-US" altLang="en-US">
                <a:effectLst>
                  <a:outerShdw blurRad="38100" dist="38100" dir="2700000" algn="tl">
                    <a:srgbClr val="000000"/>
                  </a:outerShdw>
                </a:effectLst>
              </a:rPr>
              <a:t>LilyPad is popular for clothing-based projects.</a:t>
            </a:r>
          </a:p>
        </p:txBody>
      </p:sp>
      <p:pic>
        <p:nvPicPr>
          <p:cNvPr id="13316" name="Picture 4" descr="LIlypad Embroid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1" y="2362201"/>
            <a:ext cx="5713413"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04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idx="4294967295"/>
          </p:nvPr>
        </p:nvSpPr>
        <p:spPr>
          <a:xfrm>
            <a:off x="1524000" y="274638"/>
            <a:ext cx="8229600" cy="1143000"/>
          </a:xfrm>
        </p:spPr>
        <p:txBody>
          <a:bodyPr/>
          <a:lstStyle/>
          <a:p>
            <a:pPr eaLnBrk="1" hangingPunct="1"/>
            <a:r>
              <a:rPr lang="en-US" altLang="en-US">
                <a:effectLst>
                  <a:outerShdw blurRad="38100" dist="38100" dir="2700000" algn="tl">
                    <a:srgbClr val="000000"/>
                  </a:outerShdw>
                </a:effectLst>
              </a:rPr>
              <a:t>Esplora</a:t>
            </a:r>
          </a:p>
        </p:txBody>
      </p:sp>
      <p:sp>
        <p:nvSpPr>
          <p:cNvPr id="14339" name="Rectangle 3"/>
          <p:cNvSpPr>
            <a:spLocks noGrp="1" noChangeArrowheads="1"/>
          </p:cNvSpPr>
          <p:nvPr>
            <p:ph type="body" idx="4294967295"/>
          </p:nvPr>
        </p:nvSpPr>
        <p:spPr>
          <a:xfrm>
            <a:off x="1524000" y="1600200"/>
            <a:ext cx="8229600" cy="5257800"/>
          </a:xfrm>
        </p:spPr>
        <p:txBody>
          <a:bodyPr/>
          <a:lstStyle/>
          <a:p>
            <a:pPr eaLnBrk="1" hangingPunct="1"/>
            <a:r>
              <a:rPr lang="en-US" altLang="en-US">
                <a:effectLst>
                  <a:outerShdw blurRad="38100" dist="38100" dir="2700000" algn="tl">
                    <a:srgbClr val="000000"/>
                  </a:outerShdw>
                </a:effectLst>
              </a:rPr>
              <a:t>Game controller</a:t>
            </a:r>
          </a:p>
          <a:p>
            <a:pPr eaLnBrk="1" hangingPunct="1"/>
            <a:r>
              <a:rPr lang="en-US" altLang="en-US">
                <a:effectLst>
                  <a:outerShdw blurRad="38100" dist="38100" dir="2700000" algn="tl">
                    <a:srgbClr val="000000"/>
                  </a:outerShdw>
                </a:effectLst>
              </a:rPr>
              <a:t>Includes joystick, four buttons, linear potentiometer (slider), microphone, light sensor, temperature sensor, three-axis accelerometer.</a:t>
            </a:r>
          </a:p>
          <a:p>
            <a:pPr eaLnBrk="1" hangingPunct="1"/>
            <a:r>
              <a:rPr lang="en-US" altLang="en-US">
                <a:effectLst>
                  <a:outerShdw blurRad="38100" dist="38100" dir="2700000" algn="tl">
                    <a:srgbClr val="000000"/>
                  </a:outerShdw>
                </a:effectLst>
              </a:rPr>
              <a:t>Not the standard set of IO pins.</a:t>
            </a:r>
          </a:p>
        </p:txBody>
      </p:sp>
      <p:pic>
        <p:nvPicPr>
          <p:cNvPr id="14340" name="Picture 4" descr="Espl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414" y="4305300"/>
            <a:ext cx="5716587"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899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Rot="1" noChangeArrowheads="1"/>
          </p:cNvSpPr>
          <p:nvPr>
            <p:ph type="title" idx="4294967295"/>
          </p:nvPr>
        </p:nvSpPr>
        <p:spPr>
          <a:xfrm>
            <a:off x="1524000" y="274638"/>
            <a:ext cx="8229600" cy="1143000"/>
          </a:xfrm>
        </p:spPr>
        <p:txBody>
          <a:bodyPr/>
          <a:lstStyle/>
          <a:p>
            <a:pPr eaLnBrk="1" hangingPunct="1"/>
            <a:r>
              <a:rPr lang="en-US" altLang="en-US" dirty="0">
                <a:effectLst>
                  <a:outerShdw blurRad="38100" dist="38100" dir="2700000" algn="tl">
                    <a:srgbClr val="000000"/>
                  </a:outerShdw>
                </a:effectLst>
              </a:rPr>
              <a:t>Mega</a:t>
            </a:r>
          </a:p>
        </p:txBody>
      </p:sp>
      <p:sp>
        <p:nvSpPr>
          <p:cNvPr id="15363" name="Rectangle 3"/>
          <p:cNvSpPr>
            <a:spLocks noGrp="1" noChangeArrowheads="1"/>
          </p:cNvSpPr>
          <p:nvPr>
            <p:ph type="body" idx="4294967295"/>
          </p:nvPr>
        </p:nvSpPr>
        <p:spPr>
          <a:xfrm>
            <a:off x="1524000" y="1600200"/>
            <a:ext cx="8229600" cy="5257800"/>
          </a:xfrm>
        </p:spPr>
        <p:txBody>
          <a:bodyPr/>
          <a:lstStyle/>
          <a:p>
            <a:pPr eaLnBrk="1" hangingPunct="1"/>
            <a:r>
              <a:rPr lang="en-US" altLang="en-US">
                <a:effectLst>
                  <a:outerShdw blurRad="38100" dist="38100" dir="2700000" algn="tl">
                    <a:srgbClr val="000000"/>
                  </a:outerShdw>
                </a:effectLst>
              </a:rPr>
              <a:t>Compared to the Uno, the Mega:</a:t>
            </a:r>
          </a:p>
          <a:p>
            <a:pPr lvl="1" eaLnBrk="1" hangingPunct="1"/>
            <a:r>
              <a:rPr lang="en-US" altLang="en-US">
                <a:effectLst>
                  <a:outerShdw blurRad="38100" dist="38100" dir="2700000" algn="tl">
                    <a:srgbClr val="000000"/>
                  </a:outerShdw>
                </a:effectLst>
              </a:rPr>
              <a:t>Many more communication pins</a:t>
            </a:r>
          </a:p>
          <a:p>
            <a:pPr lvl="1" eaLnBrk="1" hangingPunct="1"/>
            <a:r>
              <a:rPr lang="en-US" altLang="en-US">
                <a:effectLst>
                  <a:outerShdw blurRad="38100" dist="38100" dir="2700000" algn="tl">
                    <a:srgbClr val="000000"/>
                  </a:outerShdw>
                </a:effectLst>
              </a:rPr>
              <a:t>More memory</a:t>
            </a:r>
          </a:p>
          <a:p>
            <a:pPr lvl="1" eaLnBrk="1" hangingPunct="1"/>
            <a:r>
              <a:rPr lang="en-US" altLang="en-US">
                <a:effectLst>
                  <a:outerShdw blurRad="38100" dist="38100" dir="2700000" algn="tl">
                    <a:srgbClr val="000000"/>
                  </a:outerShdw>
                </a:effectLst>
              </a:rPr>
              <a:t>Some interface hardware doesn't work</a:t>
            </a:r>
          </a:p>
        </p:txBody>
      </p:sp>
      <p:pic>
        <p:nvPicPr>
          <p:cNvPr id="15364" name="Picture 4" descr="M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886200"/>
            <a:ext cx="57165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60399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idx="4294967295"/>
          </p:nvPr>
        </p:nvSpPr>
        <p:spPr>
          <a:xfrm>
            <a:off x="1524000" y="274638"/>
            <a:ext cx="8229600" cy="1143000"/>
          </a:xfrm>
        </p:spPr>
        <p:txBody>
          <a:bodyPr/>
          <a:lstStyle/>
          <a:p>
            <a:pPr eaLnBrk="1" hangingPunct="1"/>
            <a:r>
              <a:rPr lang="en-US" altLang="en-US" dirty="0">
                <a:effectLst>
                  <a:outerShdw blurRad="38100" dist="38100" dir="2700000" algn="tl">
                    <a:srgbClr val="000000"/>
                  </a:outerShdw>
                </a:effectLst>
              </a:rPr>
              <a:t>Arduino Uno Close Up</a:t>
            </a:r>
          </a:p>
        </p:txBody>
      </p:sp>
      <p:sp>
        <p:nvSpPr>
          <p:cNvPr id="16387" name="Rectangle 3"/>
          <p:cNvSpPr>
            <a:spLocks noGrp="1" noChangeArrowheads="1"/>
          </p:cNvSpPr>
          <p:nvPr>
            <p:ph type="body" idx="4294967295"/>
          </p:nvPr>
        </p:nvSpPr>
        <p:spPr>
          <a:xfrm>
            <a:off x="1524000" y="1600200"/>
            <a:ext cx="8229600" cy="5257800"/>
          </a:xfrm>
        </p:spPr>
        <p:txBody>
          <a:bodyPr/>
          <a:lstStyle/>
          <a:p>
            <a:pPr eaLnBrk="1" hangingPunct="1"/>
            <a:r>
              <a:rPr lang="en-US" altLang="en-US">
                <a:effectLst>
                  <a:outerShdw blurRad="38100" dist="38100" dir="2700000" algn="tl">
                    <a:srgbClr val="000000"/>
                  </a:outerShdw>
                </a:effectLst>
              </a:rPr>
              <a:t>The pins are in three groups:</a:t>
            </a:r>
          </a:p>
          <a:p>
            <a:pPr lvl="1" eaLnBrk="1" hangingPunct="1"/>
            <a:r>
              <a:rPr lang="en-US" altLang="en-US">
                <a:effectLst>
                  <a:outerShdw blurRad="38100" dist="38100" dir="2700000" algn="tl">
                    <a:srgbClr val="000000"/>
                  </a:outerShdw>
                </a:effectLst>
              </a:rPr>
              <a:t>Invented in 2010</a:t>
            </a:r>
          </a:p>
          <a:p>
            <a:pPr lvl="1" eaLnBrk="1" hangingPunct="1"/>
            <a:r>
              <a:rPr lang="en-US" altLang="en-US">
                <a:effectLst>
                  <a:outerShdw blurRad="38100" dist="38100" dir="2700000" algn="tl">
                    <a:srgbClr val="000000"/>
                  </a:outerShdw>
                </a:effectLst>
              </a:rPr>
              <a:t>14 digital pins</a:t>
            </a:r>
          </a:p>
          <a:p>
            <a:pPr lvl="1" eaLnBrk="1" hangingPunct="1"/>
            <a:r>
              <a:rPr lang="en-US" altLang="en-US">
                <a:effectLst>
                  <a:outerShdw blurRad="38100" dist="38100" dir="2700000" algn="tl">
                    <a:srgbClr val="000000"/>
                  </a:outerShdw>
                </a:effectLst>
              </a:rPr>
              <a:t>6 analog pins</a:t>
            </a:r>
          </a:p>
          <a:p>
            <a:pPr lvl="1" eaLnBrk="1" hangingPunct="1"/>
            <a:r>
              <a:rPr lang="en-US" altLang="en-US">
                <a:effectLst>
                  <a:outerShdw blurRad="38100" dist="38100" dir="2700000" algn="tl">
                    <a:srgbClr val="000000"/>
                  </a:outerShdw>
                </a:effectLst>
              </a:rPr>
              <a:t>power</a:t>
            </a:r>
          </a:p>
        </p:txBody>
      </p:sp>
      <p:pic>
        <p:nvPicPr>
          <p:cNvPr id="16388" name="Picture 4" descr="U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209800"/>
            <a:ext cx="6172200"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59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52426" y="211139"/>
            <a:ext cx="8229600" cy="868362"/>
          </a:xfrm>
        </p:spPr>
        <p:txBody>
          <a:bodyPr/>
          <a:lstStyle/>
          <a:p>
            <a:pPr eaLnBrk="1" hangingPunct="1"/>
            <a:r>
              <a:rPr lang="en-US" altLang="en-US" dirty="0">
                <a:effectLst>
                  <a:outerShdw blurRad="38100" dist="38100" dir="2700000" algn="tl">
                    <a:srgbClr val="000000"/>
                  </a:outerShdw>
                </a:effectLst>
              </a:rPr>
              <a:t>Arduino Board Overview</a:t>
            </a:r>
          </a:p>
        </p:txBody>
      </p:sp>
      <p:pic>
        <p:nvPicPr>
          <p:cNvPr id="6147" name="Content Placeholder 3" descr="arduino_board-diagram.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57600" y="2133600"/>
            <a:ext cx="4572000" cy="3257550"/>
          </a:xfrm>
        </p:spPr>
      </p:pic>
      <p:sp>
        <p:nvSpPr>
          <p:cNvPr id="6148" name="TextBox 4"/>
          <p:cNvSpPr txBox="1">
            <a:spLocks noChangeArrowheads="1"/>
          </p:cNvSpPr>
          <p:nvPr/>
        </p:nvSpPr>
        <p:spPr bwMode="auto">
          <a:xfrm>
            <a:off x="8582026" y="4191001"/>
            <a:ext cx="1537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mn-lt"/>
                <a:cs typeface="Times New Roman" panose="02020603050405020304" pitchFamily="18" charset="0"/>
              </a:rPr>
              <a:t>Microcontroller </a:t>
            </a:r>
          </a:p>
          <a:p>
            <a:pPr eaLnBrk="1" hangingPunct="1"/>
            <a:r>
              <a:rPr lang="en-US" altLang="en-US" sz="1400">
                <a:latin typeface="+mn-lt"/>
                <a:cs typeface="Times New Roman" panose="02020603050405020304" pitchFamily="18" charset="0"/>
              </a:rPr>
              <a:t>chip</a:t>
            </a:r>
          </a:p>
        </p:txBody>
      </p:sp>
      <p:sp>
        <p:nvSpPr>
          <p:cNvPr id="6149" name="TextBox 5"/>
          <p:cNvSpPr txBox="1">
            <a:spLocks noChangeArrowheads="1"/>
          </p:cNvSpPr>
          <p:nvPr/>
        </p:nvSpPr>
        <p:spPr bwMode="auto">
          <a:xfrm>
            <a:off x="6230433" y="5743576"/>
            <a:ext cx="728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a:latin typeface="+mn-lt"/>
                <a:cs typeface="Times New Roman" panose="02020603050405020304" pitchFamily="18" charset="0"/>
              </a:rPr>
              <a:t>Power</a:t>
            </a:r>
          </a:p>
          <a:p>
            <a:pPr algn="ctr" eaLnBrk="1" hangingPunct="1"/>
            <a:r>
              <a:rPr lang="en-US" altLang="en-US" sz="1400">
                <a:latin typeface="+mn-lt"/>
                <a:cs typeface="Times New Roman" panose="02020603050405020304" pitchFamily="18" charset="0"/>
              </a:rPr>
              <a:t>pins</a:t>
            </a:r>
          </a:p>
        </p:txBody>
      </p:sp>
      <p:sp>
        <p:nvSpPr>
          <p:cNvPr id="6150" name="TextBox 6"/>
          <p:cNvSpPr txBox="1">
            <a:spLocks noChangeArrowheads="1"/>
          </p:cNvSpPr>
          <p:nvPr/>
        </p:nvSpPr>
        <p:spPr bwMode="auto">
          <a:xfrm>
            <a:off x="5638801" y="1447800"/>
            <a:ext cx="22557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mn-lt"/>
                <a:cs typeface="Times New Roman" panose="02020603050405020304" pitchFamily="18" charset="0"/>
              </a:rPr>
              <a:t>Digital input/output pins</a:t>
            </a:r>
          </a:p>
        </p:txBody>
      </p:sp>
      <p:sp>
        <p:nvSpPr>
          <p:cNvPr id="6151" name="TextBox 7"/>
          <p:cNvSpPr txBox="1">
            <a:spLocks noChangeArrowheads="1"/>
          </p:cNvSpPr>
          <p:nvPr/>
        </p:nvSpPr>
        <p:spPr bwMode="auto">
          <a:xfrm>
            <a:off x="8886826" y="2943225"/>
            <a:ext cx="10903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mn-lt"/>
                <a:cs typeface="Times New Roman" panose="02020603050405020304" pitchFamily="18" charset="0"/>
              </a:rPr>
              <a:t>Power LED</a:t>
            </a:r>
          </a:p>
        </p:txBody>
      </p:sp>
      <p:sp>
        <p:nvSpPr>
          <p:cNvPr id="6152" name="TextBox 8"/>
          <p:cNvSpPr txBox="1">
            <a:spLocks noChangeArrowheads="1"/>
          </p:cNvSpPr>
          <p:nvPr/>
        </p:nvSpPr>
        <p:spPr bwMode="auto">
          <a:xfrm>
            <a:off x="8534401" y="3695700"/>
            <a:ext cx="12859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mn-lt"/>
                <a:cs typeface="Times New Roman" panose="02020603050405020304" pitchFamily="18" charset="0"/>
              </a:rPr>
              <a:t>Reset button</a:t>
            </a:r>
          </a:p>
        </p:txBody>
      </p:sp>
      <p:sp>
        <p:nvSpPr>
          <p:cNvPr id="6153" name="TextBox 9"/>
          <p:cNvSpPr txBox="1">
            <a:spLocks noChangeArrowheads="1"/>
          </p:cNvSpPr>
          <p:nvPr/>
        </p:nvSpPr>
        <p:spPr bwMode="auto">
          <a:xfrm>
            <a:off x="7135645" y="5715001"/>
            <a:ext cx="82266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a:latin typeface="+mn-lt"/>
                <a:cs typeface="Times New Roman" panose="02020603050405020304" pitchFamily="18" charset="0"/>
              </a:rPr>
              <a:t>Analog</a:t>
            </a:r>
          </a:p>
          <a:p>
            <a:pPr algn="ctr" eaLnBrk="1" hangingPunct="1"/>
            <a:r>
              <a:rPr lang="en-US" altLang="en-US" sz="1400">
                <a:latin typeface="+mn-lt"/>
                <a:cs typeface="Times New Roman" panose="02020603050405020304" pitchFamily="18" charset="0"/>
              </a:rPr>
              <a:t>Input</a:t>
            </a:r>
          </a:p>
          <a:p>
            <a:pPr algn="ctr" eaLnBrk="1" hangingPunct="1"/>
            <a:r>
              <a:rPr lang="en-US" altLang="en-US" sz="1400">
                <a:latin typeface="+mn-lt"/>
                <a:cs typeface="Times New Roman" panose="02020603050405020304" pitchFamily="18" charset="0"/>
              </a:rPr>
              <a:t>pins</a:t>
            </a:r>
          </a:p>
        </p:txBody>
      </p:sp>
      <p:sp>
        <p:nvSpPr>
          <p:cNvPr id="6154" name="TextBox 10"/>
          <p:cNvSpPr txBox="1">
            <a:spLocks noChangeArrowheads="1"/>
          </p:cNvSpPr>
          <p:nvPr/>
        </p:nvSpPr>
        <p:spPr bwMode="auto">
          <a:xfrm>
            <a:off x="1676401" y="4724400"/>
            <a:ext cx="16930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mn-lt"/>
                <a:cs typeface="Times New Roman" panose="02020603050405020304" pitchFamily="18" charset="0"/>
              </a:rPr>
              <a:t>Power connector</a:t>
            </a:r>
          </a:p>
        </p:txBody>
      </p:sp>
      <p:sp>
        <p:nvSpPr>
          <p:cNvPr id="6155" name="TextBox 11"/>
          <p:cNvSpPr txBox="1">
            <a:spLocks noChangeArrowheads="1"/>
          </p:cNvSpPr>
          <p:nvPr/>
        </p:nvSpPr>
        <p:spPr bwMode="auto">
          <a:xfrm>
            <a:off x="1676400" y="2914650"/>
            <a:ext cx="14590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mn-lt"/>
                <a:cs typeface="Times New Roman" panose="02020603050405020304" pitchFamily="18" charset="0"/>
              </a:rPr>
              <a:t>USB connector</a:t>
            </a:r>
          </a:p>
        </p:txBody>
      </p:sp>
      <p:sp>
        <p:nvSpPr>
          <p:cNvPr id="6156" name="TextBox 12"/>
          <p:cNvSpPr txBox="1">
            <a:spLocks noChangeArrowheads="1"/>
          </p:cNvSpPr>
          <p:nvPr/>
        </p:nvSpPr>
        <p:spPr bwMode="auto">
          <a:xfrm>
            <a:off x="3200401" y="1219200"/>
            <a:ext cx="9252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mn-lt"/>
                <a:cs typeface="Times New Roman" panose="02020603050405020304" pitchFamily="18" charset="0"/>
              </a:rPr>
              <a:t>USB chip</a:t>
            </a:r>
          </a:p>
        </p:txBody>
      </p:sp>
      <p:cxnSp>
        <p:nvCxnSpPr>
          <p:cNvPr id="15" name="Straight Arrow Connector 14"/>
          <p:cNvCxnSpPr/>
          <p:nvPr/>
        </p:nvCxnSpPr>
        <p:spPr>
          <a:xfrm rot="16200000" flipH="1">
            <a:off x="3695700" y="1866900"/>
            <a:ext cx="1752600" cy="1219200"/>
          </a:xfrm>
          <a:prstGeom prst="straightConnector1">
            <a:avLst/>
          </a:prstGeom>
          <a:ln w="19050" cap="rnd">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18" name="Left Brace 17"/>
          <p:cNvSpPr/>
          <p:nvPr/>
        </p:nvSpPr>
        <p:spPr>
          <a:xfrm rot="5400000">
            <a:off x="6781800" y="838200"/>
            <a:ext cx="152400" cy="2133600"/>
          </a:xfrm>
          <a:prstGeom prst="leftBrace">
            <a:avLst/>
          </a:prstGeom>
          <a:ln w="2540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400"/>
          </a:p>
        </p:txBody>
      </p:sp>
      <p:sp>
        <p:nvSpPr>
          <p:cNvPr id="19" name="Left Brace 18"/>
          <p:cNvSpPr/>
          <p:nvPr/>
        </p:nvSpPr>
        <p:spPr>
          <a:xfrm rot="16200000" flipV="1">
            <a:off x="7467600" y="5029200"/>
            <a:ext cx="152400" cy="1066800"/>
          </a:xfrm>
          <a:prstGeom prst="leftBrace">
            <a:avLst/>
          </a:prstGeom>
          <a:ln w="2540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400"/>
          </a:p>
        </p:txBody>
      </p:sp>
      <p:sp>
        <p:nvSpPr>
          <p:cNvPr id="20" name="Left Brace 19"/>
          <p:cNvSpPr/>
          <p:nvPr/>
        </p:nvSpPr>
        <p:spPr>
          <a:xfrm rot="16200000" flipV="1">
            <a:off x="6515100" y="5219700"/>
            <a:ext cx="152400" cy="685800"/>
          </a:xfrm>
          <a:prstGeom prst="leftBrace">
            <a:avLst/>
          </a:prstGeom>
          <a:ln w="2540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400"/>
          </a:p>
        </p:txBody>
      </p:sp>
      <p:cxnSp>
        <p:nvCxnSpPr>
          <p:cNvPr id="21" name="Straight Arrow Connector 20"/>
          <p:cNvCxnSpPr/>
          <p:nvPr/>
        </p:nvCxnSpPr>
        <p:spPr>
          <a:xfrm>
            <a:off x="3276600" y="3124200"/>
            <a:ext cx="228600" cy="1588"/>
          </a:xfrm>
          <a:prstGeom prst="straightConnector1">
            <a:avLst/>
          </a:prstGeom>
          <a:ln w="19050" cap="rnd">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3429000" y="4953000"/>
            <a:ext cx="381000" cy="1588"/>
          </a:xfrm>
          <a:prstGeom prst="straightConnector1">
            <a:avLst/>
          </a:prstGeom>
          <a:ln w="19050" cap="rnd">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rot="10800000" flipV="1">
            <a:off x="7620000" y="3886200"/>
            <a:ext cx="838200" cy="1588"/>
          </a:xfrm>
          <a:prstGeom prst="straightConnector1">
            <a:avLst/>
          </a:prstGeom>
          <a:ln w="19050" cap="rnd">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rot="10800000" flipV="1">
            <a:off x="8001000" y="3162300"/>
            <a:ext cx="838200" cy="1588"/>
          </a:xfrm>
          <a:prstGeom prst="straightConnector1">
            <a:avLst/>
          </a:prstGeom>
          <a:ln w="19050" cap="rnd">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rot="10800000" flipV="1">
            <a:off x="7772400" y="4381500"/>
            <a:ext cx="838200" cy="1588"/>
          </a:xfrm>
          <a:prstGeom prst="straightConnector1">
            <a:avLst/>
          </a:prstGeom>
          <a:ln w="19050" cap="rnd">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6166" name="Slide Number Placeholder 2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9B2A3E5-0243-452D-8479-EB4E52DB98BF}" type="slidenum">
              <a:rPr lang="ru-RU" altLang="en-US">
                <a:latin typeface="Times New Roman" panose="02020603050405020304" pitchFamily="18" charset="0"/>
              </a:rPr>
              <a:pPr eaLnBrk="1" hangingPunct="1"/>
              <a:t>9</a:t>
            </a:fld>
            <a:endParaRPr lang="ru-RU" altLang="en-US">
              <a:latin typeface="Times New Roman" panose="02020603050405020304" pitchFamily="18" charset="0"/>
            </a:endParaRPr>
          </a:p>
        </p:txBody>
      </p:sp>
      <p:sp>
        <p:nvSpPr>
          <p:cNvPr id="6167" name="Footer Placeholder 2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latin typeface="Times New Roman" panose="02020603050405020304" pitchFamily="18" charset="0"/>
              </a:rPr>
              <a:t>Instructor: Dr. Yu.Vlasov</a:t>
            </a:r>
            <a:endParaRPr lang="ru-RU" altLang="en-US">
              <a:latin typeface="Times New Roman" panose="02020603050405020304" pitchFamily="18" charset="0"/>
            </a:endParaRPr>
          </a:p>
        </p:txBody>
      </p:sp>
    </p:spTree>
    <p:extLst>
      <p:ext uri="{BB962C8B-B14F-4D97-AF65-F5344CB8AC3E}">
        <p14:creationId xmlns:p14="http://schemas.microsoft.com/office/powerpoint/2010/main" val="18896808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37</TotalTime>
  <Words>503</Words>
  <Application>Microsoft Office PowerPoint</Application>
  <PresentationFormat>Widescreen</PresentationFormat>
  <Paragraphs>128</Paragraphs>
  <Slides>19</Slides>
  <Notes>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Century Gothic</vt:lpstr>
      <vt:lpstr>Garamond</vt:lpstr>
      <vt:lpstr>Times New Roman</vt:lpstr>
      <vt:lpstr>Wingdings</vt:lpstr>
      <vt:lpstr>Wingdings 3</vt:lpstr>
      <vt:lpstr>Ion</vt:lpstr>
      <vt:lpstr>Arduino Types</vt:lpstr>
      <vt:lpstr>Leonardo</vt:lpstr>
      <vt:lpstr>Due</vt:lpstr>
      <vt:lpstr>Micro</vt:lpstr>
      <vt:lpstr>LilyPad</vt:lpstr>
      <vt:lpstr>Esplora</vt:lpstr>
      <vt:lpstr>Mega</vt:lpstr>
      <vt:lpstr>Arduino Uno Close Up</vt:lpstr>
      <vt:lpstr>Arduino Board Overview</vt:lpstr>
      <vt:lpstr>Shields</vt:lpstr>
      <vt:lpstr>Compatible Boards</vt:lpstr>
      <vt:lpstr>Compatible Boards</vt:lpstr>
      <vt:lpstr>Shields</vt:lpstr>
      <vt:lpstr>Shields</vt:lpstr>
      <vt:lpstr>More Shields…</vt:lpstr>
      <vt:lpstr>And more shields…</vt:lpstr>
      <vt:lpstr>Even more shields!</vt:lpstr>
      <vt:lpstr>Modules</vt:lpstr>
      <vt:lpstr>Arduino Starter Kits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Dhakshinamoorthy, Soundararajan</dc:creator>
  <cp:lastModifiedBy>Dhakshinamoorthy, Soundararajan</cp:lastModifiedBy>
  <cp:revision>4</cp:revision>
  <dcterms:created xsi:type="dcterms:W3CDTF">2015-09-19T00:06:48Z</dcterms:created>
  <dcterms:modified xsi:type="dcterms:W3CDTF">2015-09-20T12:06:25Z</dcterms:modified>
</cp:coreProperties>
</file>